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4"/>
  </p:notesMasterIdLst>
  <p:handoutMasterIdLst>
    <p:handoutMasterId r:id="rId25"/>
  </p:handoutMasterIdLst>
  <p:sldIdLst>
    <p:sldId id="256" r:id="rId4"/>
    <p:sldId id="262" r:id="rId5"/>
    <p:sldId id="300" r:id="rId6"/>
    <p:sldId id="258" r:id="rId7"/>
    <p:sldId id="303" r:id="rId8"/>
    <p:sldId id="305" r:id="rId9"/>
    <p:sldId id="614" r:id="rId10"/>
    <p:sldId id="260" r:id="rId11"/>
    <p:sldId id="291" r:id="rId12"/>
    <p:sldId id="294" r:id="rId13"/>
    <p:sldId id="301" r:id="rId14"/>
    <p:sldId id="281" r:id="rId15"/>
    <p:sldId id="615" r:id="rId16"/>
    <p:sldId id="274" r:id="rId17"/>
    <p:sldId id="288" r:id="rId18"/>
    <p:sldId id="278" r:id="rId19"/>
    <p:sldId id="290" r:id="rId20"/>
    <p:sldId id="299" r:id="rId21"/>
    <p:sldId id="302" r:id="rId22"/>
    <p:sldId id="616" r:id="rId2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004D"/>
    <a:srgbClr val="069685"/>
    <a:srgbClr val="E0007A"/>
    <a:srgbClr val="E93F74"/>
    <a:srgbClr val="394553"/>
    <a:srgbClr val="E35205"/>
    <a:srgbClr val="EA7600"/>
    <a:srgbClr val="702F8A"/>
    <a:srgbClr val="003F7A"/>
    <a:srgbClr val="84B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3C097B-7892-43D8-97B1-17995643F5F2}" v="7" dt="2025-05-26T09:53:38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6" y="60"/>
      </p:cViewPr>
      <p:guideLst>
        <p:guide orient="horz" pos="1661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581CB71-4073-595A-01EE-33374DED79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7D7E8FF-E07D-0AD0-E0D5-D7EA55F8192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F8BB1-0DEB-489D-A420-3E7913FA6161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B7CAD51-570B-452C-9695-060E1D9E13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BAD2085-BA87-640F-8AAA-F48BE89048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08DBE-C67D-4D20-AA53-0FC97FFCB7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234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4AEE-A1F8-4682-A989-E55F2F73F880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3C5DE-BB71-409E-A5C1-AF7D17E483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896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C15EE0-CB70-4207-AADF-F0243C473C0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0764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9CC41-9A49-405D-9D44-AB578560360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3919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CA12338-D901-4DE4-967D-31B6EAE07A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C96008F-7BA3-806D-0438-477715319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7710" y="1545691"/>
            <a:ext cx="4886615" cy="141764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Sous-titre 12">
            <a:extLst>
              <a:ext uri="{FF2B5EF4-FFF2-40B4-BE49-F238E27FC236}">
                <a16:creationId xmlns:a16="http://schemas.microsoft.com/office/drawing/2014/main" id="{CC6A30E1-47CF-D2D8-0B3A-2927D223A3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710" y="4613359"/>
            <a:ext cx="6563836" cy="3635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DATE DE LA PRESENTATION</a:t>
            </a:r>
          </a:p>
        </p:txBody>
      </p:sp>
      <p:sp>
        <p:nvSpPr>
          <p:cNvPr id="16" name="Espace réservé du texte 24">
            <a:extLst>
              <a:ext uri="{FF2B5EF4-FFF2-40B4-BE49-F238E27FC236}">
                <a16:creationId xmlns:a16="http://schemas.microsoft.com/office/drawing/2014/main" id="{79D9346F-AFB2-E0B1-B951-1378B8E45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7159" y="3292411"/>
            <a:ext cx="4587875" cy="5476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338619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E7A4C8F-CC20-C4CA-2775-08452F8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8659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94CDF-9870-4578-9AD5-69A9CD7FF296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EA46CFE-0479-897B-B57B-61152BFA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356350"/>
            <a:ext cx="794696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|  Référence du document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BE38B0-65F9-C7E0-5F49-7F80A860AAA2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5B27920-9DBA-B4D1-427E-EA3C3F7C12C3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0EE0253-6D40-5C4D-973B-B5B7C63043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E35205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4CF3EADA-C221-3905-787F-F1C9ACC2232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E5104B57-3739-8BA4-8072-FE16DDD7BC2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3A8159A5-1E59-9F6E-0006-6829CEDF1EC1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E352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9935752A-73CE-A1D5-0951-95231FD1CA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33476" y="369728"/>
            <a:ext cx="554618" cy="5399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2D05FE26-C6BA-65CF-2274-D93CC785F5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05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Une image contenant texte&#10;&#10;Description générée automatiquement">
            <a:extLst>
              <a:ext uri="{FF2B5EF4-FFF2-40B4-BE49-F238E27FC236}">
                <a16:creationId xmlns:a16="http://schemas.microsoft.com/office/drawing/2014/main" id="{92AFDAE0-A59B-AB24-3A14-A67290A8E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B82D-1F98-53C7-24A1-973355D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6BB7C-28DF-776E-EFC7-AB01F7C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D5F4-B525-E3AF-8587-D176B6A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D76B80D-654D-4E2C-95B5-20CF7971D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947" y="2021194"/>
            <a:ext cx="4456794" cy="77368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ts val="28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122074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E7A4C8F-CC20-C4CA-2775-08452F8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8659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94CDF-9870-4578-9AD5-69A9CD7FF296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EA46CFE-0479-897B-B57B-61152BFA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356350"/>
            <a:ext cx="794696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|  Référence du document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BE38B0-65F9-C7E0-5F49-7F80A860AAA2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5B27920-9DBA-B4D1-427E-EA3C3F7C12C3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FB4124F1-6E99-23D7-D058-855726B36A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394553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05E16E18-54C8-58DC-08F1-839C21670DB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73491860-F29C-74ED-3F77-89B40F7EE1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F4E2B2EB-271C-44CC-7D23-05D09B2C11F8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3945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D345E3EE-9102-6B8D-99BB-5624997622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6816" y="371296"/>
            <a:ext cx="514132" cy="5279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0500A1F-E073-4BD8-CDFD-89F8EFB038B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53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habits&#10;&#10;Description générée automatiquement">
            <a:extLst>
              <a:ext uri="{FF2B5EF4-FFF2-40B4-BE49-F238E27FC236}">
                <a16:creationId xmlns:a16="http://schemas.microsoft.com/office/drawing/2014/main" id="{0E0C04CA-2C85-6D9D-2D64-9F0C9E829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B82D-1F98-53C7-24A1-973355D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6BB7C-28DF-776E-EFC7-AB01F7C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D5F4-B525-E3AF-8587-D176B6A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9928642-3236-4A95-8A26-A77B89BF3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947" y="2021194"/>
            <a:ext cx="4456794" cy="77368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ts val="28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911153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E7A4C8F-CC20-C4CA-2775-08452F8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8659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94CDF-9870-4578-9AD5-69A9CD7FF296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EA46CFE-0479-897B-B57B-61152BFA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356350"/>
            <a:ext cx="794696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|  Référence du document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BE38B0-65F9-C7E0-5F49-7F80A860AAA2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5B27920-9DBA-B4D1-427E-EA3C3F7C12C3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6F110D28-C1A6-094B-7C72-EA803F015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84BD00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1A4CC904-CCC7-37E4-7FC2-A067E42788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BD42BF99-E28B-6192-A80E-97430732EC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84C29C8F-BFD7-6921-9325-2BB4339A2C96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84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075CB1B-3749-9712-491E-945671A02C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02995" y="384411"/>
            <a:ext cx="589181" cy="539997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95C95EE8-C968-372C-A90F-4EC3EA2AF34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813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E04DEC2-062B-65E6-B0E5-FEB1760B32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C96008F-7BA3-806D-0438-477715319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7710" y="1545691"/>
            <a:ext cx="4886615" cy="1417642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15" name="Sous-titre 12">
            <a:extLst>
              <a:ext uri="{FF2B5EF4-FFF2-40B4-BE49-F238E27FC236}">
                <a16:creationId xmlns:a16="http://schemas.microsoft.com/office/drawing/2014/main" id="{CC6A30E1-47CF-D2D8-0B3A-2927D223A3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710" y="4613359"/>
            <a:ext cx="6563836" cy="3635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DATE DE LA PRESENTATION</a:t>
            </a:r>
          </a:p>
        </p:txBody>
      </p:sp>
      <p:sp>
        <p:nvSpPr>
          <p:cNvPr id="16" name="Espace réservé du texte 24">
            <a:extLst>
              <a:ext uri="{FF2B5EF4-FFF2-40B4-BE49-F238E27FC236}">
                <a16:creationId xmlns:a16="http://schemas.microsoft.com/office/drawing/2014/main" id="{79D9346F-AFB2-E0B1-B951-1378B8E457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07159" y="3292411"/>
            <a:ext cx="4587875" cy="5476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5449459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0E8B891-92F8-48FA-8236-F68A98A99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B82D-1F98-53C7-24A1-973355D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6BB7C-28DF-776E-EFC7-AB01F7C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D5F4-B525-E3AF-8587-D176B6A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9928642-3236-4A95-8A26-A77B89BF3E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947" y="2021194"/>
            <a:ext cx="4456794" cy="77368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ts val="28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3560220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BE38B0-65F9-C7E0-5F49-7F80A860AAA2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re 1">
            <a:extLst>
              <a:ext uri="{FF2B5EF4-FFF2-40B4-BE49-F238E27FC236}">
                <a16:creationId xmlns:a16="http://schemas.microsoft.com/office/drawing/2014/main" id="{CC699729-11D9-6ACA-D02F-1817DEB72E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E0004D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55E9EE-FBE6-8495-55E7-EBE7FF3262B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68CE4A8-1860-7E37-33CF-BB4D1DF41E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BCF63A11-1E91-13BF-E224-89053DD204CE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E0004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9C8F4226-55E2-B4EC-37EE-A89CC19F8284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96C797D8-6B33-4796-DC8E-1567D6C47DCF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9EC17843-70C2-C1F2-CBBD-F6D90A9A21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F7275EDA-12A0-E6F9-CE0B-7AF2405B4D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14132" y="305508"/>
            <a:ext cx="685768" cy="68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76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743C2-BF38-919A-1C39-81EC78A90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F897769-A345-4CD5-CBC0-B1EFCF5E47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D1A9B9-C0C0-1BFE-056D-F4C7ED151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4087886-7826-8A87-C37D-1D1AD6CDB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B8BBB4B-E410-1883-9F16-AFED74F76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75847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3C9C8C-5001-8E85-60F0-F1F7946465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A7625F8-2EAA-7B10-2B3E-0CA84686CD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242F38-32C7-6133-7F33-745ADC11C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4CB60E-C5F4-D0F9-818A-3B55AF300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001D5C-746A-1081-847A-D4AEC416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01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E628A872-1BB5-45CB-AF90-A71BADA37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824" y="313887"/>
            <a:ext cx="679764" cy="679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B450412-3960-14D5-A3BA-4E640B026F37}"/>
              </a:ext>
            </a:extLst>
          </p:cNvPr>
          <p:cNvSpPr/>
          <p:nvPr userDrawn="1"/>
        </p:nvSpPr>
        <p:spPr>
          <a:xfrm>
            <a:off x="371476" y="571500"/>
            <a:ext cx="4057650" cy="5372100"/>
          </a:xfrm>
          <a:prstGeom prst="rect">
            <a:avLst/>
          </a:prstGeom>
          <a:solidFill>
            <a:srgbClr val="E00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13FE403B-D7F9-32BE-3F2E-9A41B0BB66B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98173" y="1023053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9" name="Text Placeholder 14">
            <a:extLst>
              <a:ext uri="{FF2B5EF4-FFF2-40B4-BE49-F238E27FC236}">
                <a16:creationId xmlns:a16="http://schemas.microsoft.com/office/drawing/2014/main" id="{B11F854F-01E0-71FD-0B0D-1ECFAC76935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703" y="1116632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882EE2CC-0A4F-A0AB-F225-53C6AFD103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597" y="441928"/>
            <a:ext cx="3400626" cy="939250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5" name="Espace réservé de la date 1">
            <a:extLst>
              <a:ext uri="{FF2B5EF4-FFF2-40B4-BE49-F238E27FC236}">
                <a16:creationId xmlns:a16="http://schemas.microsoft.com/office/drawing/2014/main" id="{2412A55A-EC00-DE7F-1308-DE2BD09541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8659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94CDF-9870-4578-9AD5-69A9CD7FF296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26" name="Espace réservé du pied de page 2">
            <a:extLst>
              <a:ext uri="{FF2B5EF4-FFF2-40B4-BE49-F238E27FC236}">
                <a16:creationId xmlns:a16="http://schemas.microsoft.com/office/drawing/2014/main" id="{E1680A49-CCC1-944F-10D4-D82F667B7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356350"/>
            <a:ext cx="794696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|  Référence du document - Document à usage interne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4F5CD68-292D-96D1-30E2-5E408F742C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598173" y="1754219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1" name="Text Placeholder 14">
            <a:extLst>
              <a:ext uri="{FF2B5EF4-FFF2-40B4-BE49-F238E27FC236}">
                <a16:creationId xmlns:a16="http://schemas.microsoft.com/office/drawing/2014/main" id="{F5A1251F-894E-94F4-3D95-0910FC31E11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543703" y="1847798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2" name="Text Placeholder 20">
            <a:extLst>
              <a:ext uri="{FF2B5EF4-FFF2-40B4-BE49-F238E27FC236}">
                <a16:creationId xmlns:a16="http://schemas.microsoft.com/office/drawing/2014/main" id="{58A32D4B-6E56-14C4-2A29-0156D34C817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173" y="2489514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3" name="Text Placeholder 14">
            <a:extLst>
              <a:ext uri="{FF2B5EF4-FFF2-40B4-BE49-F238E27FC236}">
                <a16:creationId xmlns:a16="http://schemas.microsoft.com/office/drawing/2014/main" id="{BE454557-6B27-B128-7164-A94AE3BCD64D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43703" y="2583093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4" name="Text Placeholder 20">
            <a:extLst>
              <a:ext uri="{FF2B5EF4-FFF2-40B4-BE49-F238E27FC236}">
                <a16:creationId xmlns:a16="http://schemas.microsoft.com/office/drawing/2014/main" id="{4A09AFD3-3EDA-0C7E-F380-D7BBF31401E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598173" y="3224809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5" name="Text Placeholder 14">
            <a:extLst>
              <a:ext uri="{FF2B5EF4-FFF2-40B4-BE49-F238E27FC236}">
                <a16:creationId xmlns:a16="http://schemas.microsoft.com/office/drawing/2014/main" id="{36954D10-E00A-D82C-83F4-82D9E9CD81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43703" y="3318388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6" name="Text Placeholder 20">
            <a:extLst>
              <a:ext uri="{FF2B5EF4-FFF2-40B4-BE49-F238E27FC236}">
                <a16:creationId xmlns:a16="http://schemas.microsoft.com/office/drawing/2014/main" id="{49623E1A-B8B6-EC84-87F7-B71DB86102D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598173" y="3960104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7" name="Text Placeholder 14">
            <a:extLst>
              <a:ext uri="{FF2B5EF4-FFF2-40B4-BE49-F238E27FC236}">
                <a16:creationId xmlns:a16="http://schemas.microsoft.com/office/drawing/2014/main" id="{1B0E8F8B-8195-58E4-1228-D896908F05C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43703" y="4053683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38" name="Text Placeholder 20">
            <a:extLst>
              <a:ext uri="{FF2B5EF4-FFF2-40B4-BE49-F238E27FC236}">
                <a16:creationId xmlns:a16="http://schemas.microsoft.com/office/drawing/2014/main" id="{3263B10B-D38E-1BE8-4F24-257775C3D0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598173" y="4693590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39" name="Text Placeholder 14">
            <a:extLst>
              <a:ext uri="{FF2B5EF4-FFF2-40B4-BE49-F238E27FC236}">
                <a16:creationId xmlns:a16="http://schemas.microsoft.com/office/drawing/2014/main" id="{E25DB9BB-D653-631D-69B8-5C41FE3EB5C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43703" y="4787169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sp>
        <p:nvSpPr>
          <p:cNvPr id="40" name="Text Placeholder 20">
            <a:extLst>
              <a:ext uri="{FF2B5EF4-FFF2-40B4-BE49-F238E27FC236}">
                <a16:creationId xmlns:a16="http://schemas.microsoft.com/office/drawing/2014/main" id="{389819EE-B084-2AD8-92A3-E5C7E17AA17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598173" y="5427076"/>
            <a:ext cx="720000" cy="720000"/>
          </a:xfrm>
          <a:prstGeom prst="rect">
            <a:avLst/>
          </a:prstGeom>
          <a:noFill/>
        </p:spPr>
        <p:txBody>
          <a:bodyPr vert="horz" anchor="ctr" anchorCtr="0">
            <a:noAutofit/>
          </a:bodyPr>
          <a:lstStyle>
            <a:lvl1pPr marL="0" indent="0" algn="ctr">
              <a:lnSpc>
                <a:spcPts val="1800"/>
              </a:lnSpc>
              <a:buNone/>
              <a:defRPr sz="32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N°</a:t>
            </a:r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DA5B3347-7D88-8613-9BDB-7B22BB93FB9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43703" y="5520655"/>
            <a:ext cx="3571900" cy="40011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fr-FR" sz="2000" b="1" baseline="0" smtClean="0">
                <a:solidFill>
                  <a:srgbClr val="003F7A"/>
                </a:solidFill>
                <a:latin typeface="Calibri"/>
                <a:cs typeface="Calibri"/>
              </a:defRPr>
            </a:lvl1pPr>
            <a:lvl2pPr marL="171450" indent="0">
              <a:buNone/>
              <a:defRPr lang="fr-FR" sz="1800" smtClean="0"/>
            </a:lvl2pPr>
            <a:lvl3pPr marL="685800" indent="0">
              <a:buNone/>
              <a:defRPr lang="fr-FR" sz="1800" smtClean="0"/>
            </a:lvl3pPr>
            <a:lvl4pPr marL="1143000" indent="0">
              <a:buNone/>
              <a:defRPr lang="fr-FR" sz="1800" smtClean="0"/>
            </a:lvl4pPr>
            <a:lvl5pPr marL="1600200" indent="0">
              <a:buNone/>
              <a:defRPr lang="en" sz="18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fr-FR"/>
              <a:t>TITRE DE LA PARTIE</a:t>
            </a:r>
            <a:endParaRPr lang="en" i="1">
              <a:solidFill>
                <a:srgbClr val="E41D4B"/>
              </a:solidFill>
              <a:latin typeface="Calibri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BC282D7-3B82-EF7D-EAC7-A414C22F3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47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994682-9591-9E7E-C32E-1A66EB6A3AA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00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366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9D135A-E23E-41BC-8DED-D428286E8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8CEB53-E896-4403-A983-33CDFA6E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61E4D0-A34C-4CA0-A66C-2FE04312EE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306C-6D64-4A78-95C2-BE1CD4CFBFCC}" type="datetime1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542EF3-0F81-4F20-A003-17CF131EC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82B8159-248F-45AA-87F2-B7AF890E0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CD71-7749-414C-B2F8-3E30AF20E2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213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8532D98-0335-0001-838B-BC951974D0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9C96008F-7BA3-806D-0438-477715319F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07710" y="3186921"/>
            <a:ext cx="4886615" cy="820208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ct val="100000"/>
              </a:lnSpc>
              <a:defRPr sz="44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du chapitre</a:t>
            </a:r>
          </a:p>
        </p:txBody>
      </p:sp>
      <p:sp>
        <p:nvSpPr>
          <p:cNvPr id="15" name="Sous-titre 12">
            <a:extLst>
              <a:ext uri="{FF2B5EF4-FFF2-40B4-BE49-F238E27FC236}">
                <a16:creationId xmlns:a16="http://schemas.microsoft.com/office/drawing/2014/main" id="{CC6A30E1-47CF-D2D8-0B3A-2927D223A3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07710" y="4613359"/>
            <a:ext cx="6563836" cy="36357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fr-FR"/>
              <a:t>DATE DE LA PRESENTATION</a:t>
            </a:r>
          </a:p>
        </p:txBody>
      </p:sp>
      <p:sp>
        <p:nvSpPr>
          <p:cNvPr id="2" name="Text Placeholder 20">
            <a:extLst>
              <a:ext uri="{FF2B5EF4-FFF2-40B4-BE49-F238E27FC236}">
                <a16:creationId xmlns:a16="http://schemas.microsoft.com/office/drawing/2014/main" id="{CCA03D1E-74C6-09E2-3051-49E86A98A7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07710" y="2690386"/>
            <a:ext cx="718497" cy="38684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4800" b="1" i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fr-FR"/>
              <a:t>1</a:t>
            </a:r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78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CA635B87-96AD-4739-BE00-C839D45CC4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003F7A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EDF993C-8CA9-39FD-0001-E4B77D173F8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ACEE4973-BDAF-E51F-7940-352D9F2E22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A299614D-252E-ED7A-64F9-A12B625C31FA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EAD04AB5-AE15-4171-6490-224089FC3AF8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2E04B81-DB12-88A0-567C-27AC958A6905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C640D67-96CD-5F09-B093-1187CF090D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  <p:pic>
        <p:nvPicPr>
          <p:cNvPr id="3" name="Image 2" descr="Une image contenant texte, signe, clipart&#10;&#10;Description générée automatiquement">
            <a:extLst>
              <a:ext uri="{FF2B5EF4-FFF2-40B4-BE49-F238E27FC236}">
                <a16:creationId xmlns:a16="http://schemas.microsoft.com/office/drawing/2014/main" id="{BBDCA004-F3ED-EB37-7A80-CC42CDD271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214" y="289654"/>
            <a:ext cx="694977" cy="6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5042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B82D-1F98-53C7-24A1-973355D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6BB7C-28DF-776E-EFC7-AB01F7C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D5F4-B525-E3AF-8587-D176B6A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0B13E8D-F000-61FC-3953-A16054671D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07D6A2B6-1925-44B5-A9E8-E1F029FE27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947" y="2021194"/>
            <a:ext cx="4456794" cy="77368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ts val="28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02992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E7A4C8F-CC20-C4CA-2775-08452F8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8659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94CDF-9870-4578-9AD5-69A9CD7FF296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EA46CFE-0479-897B-B57B-61152BFA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356350"/>
            <a:ext cx="794696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|  Référence du document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4A8A6BA-955F-BEC5-CE8E-9E4F31B740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702F8A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13A8DCC0-E9FB-CEF2-FABB-081FF2AC21D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6C13EC30-F65E-19E0-6180-DFF530BAE10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716D4937-53DF-1DFD-85F3-57D14A9B41CD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BE38B0-65F9-C7E0-5F49-7F80A860AAA2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5B27920-9DBA-B4D1-427E-EA3C3F7C12C3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27249F2-762E-F155-9812-ADFB323A56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65948" y="394408"/>
            <a:ext cx="641568" cy="4944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CD6FC178-E843-FFBD-CA49-B2D66C520A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0BD1EA82-5994-ADFA-877F-C2DE37D87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B82D-1F98-53C7-24A1-973355D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6BB7C-28DF-776E-EFC7-AB01F7C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D5F4-B525-E3AF-8587-D176B6A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842AA32-6111-43C3-8323-360307F0CF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947" y="2021194"/>
            <a:ext cx="4456794" cy="77368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ts val="28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1087951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1">
            <a:extLst>
              <a:ext uri="{FF2B5EF4-FFF2-40B4-BE49-F238E27FC236}">
                <a16:creationId xmlns:a16="http://schemas.microsoft.com/office/drawing/2014/main" id="{4E7A4C8F-CC20-C4CA-2775-08452F833F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865909" cy="365125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2D94CDF-9870-4578-9AD5-69A9CD7FF296}" type="datetime1">
              <a:rPr lang="fr-FR" smtClean="0"/>
              <a:pPr/>
              <a:t>26/05/2025</a:t>
            </a:fld>
            <a:endParaRPr lang="fr-FR"/>
          </a:p>
        </p:txBody>
      </p:sp>
      <p:sp>
        <p:nvSpPr>
          <p:cNvPr id="9" name="Espace réservé du pied de page 2">
            <a:extLst>
              <a:ext uri="{FF2B5EF4-FFF2-40B4-BE49-F238E27FC236}">
                <a16:creationId xmlns:a16="http://schemas.microsoft.com/office/drawing/2014/main" id="{8EA46CFE-0479-897B-B57B-61152BFAC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6909" y="6356350"/>
            <a:ext cx="7946967" cy="365125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r-FR"/>
              <a:t>|  Référence du document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0EBE38B0-65F9-C7E0-5F49-7F80A860AAA2}"/>
              </a:ext>
            </a:extLst>
          </p:cNvPr>
          <p:cNvCxnSpPr/>
          <p:nvPr userDrawn="1"/>
        </p:nvCxnSpPr>
        <p:spPr>
          <a:xfrm>
            <a:off x="0" y="6013641"/>
            <a:ext cx="12192000" cy="0"/>
          </a:xfrm>
          <a:prstGeom prst="line">
            <a:avLst/>
          </a:prstGeom>
          <a:ln w="127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45B27920-9DBA-B4D1-427E-EA3C3F7C12C3}"/>
              </a:ext>
            </a:extLst>
          </p:cNvPr>
          <p:cNvSpPr txBox="1">
            <a:spLocks/>
          </p:cNvSpPr>
          <p:nvPr userDrawn="1"/>
        </p:nvSpPr>
        <p:spPr>
          <a:xfrm>
            <a:off x="5972889" y="6011774"/>
            <a:ext cx="246222" cy="246222"/>
          </a:xfrm>
          <a:prstGeom prst="rect">
            <a:avLst/>
          </a:prstGeom>
          <a:solidFill>
            <a:srgbClr val="003F7A"/>
          </a:solidFill>
          <a:ln>
            <a:noFill/>
          </a:ln>
        </p:spPr>
        <p:txBody>
          <a:bodyPr wrap="none" lIns="0" rIns="0" rtlCol="0" anchor="ctr" anchorCtr="0">
            <a:noAutofit/>
          </a:bodyPr>
          <a:lstStyle>
            <a:lvl1pPr algn="l">
              <a:defRPr lang="fr-FR" sz="1200" b="1" smtClean="0">
                <a:solidFill>
                  <a:srgbClr val="003F7A"/>
                </a:solidFill>
                <a:latin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A7D95C-6E12-394E-BDE9-5A3EFB18DD78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‹N°›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025B19-ADFE-3B74-82C3-671CAB925B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4260" y="365126"/>
            <a:ext cx="11383481" cy="54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000" b="1">
                <a:solidFill>
                  <a:srgbClr val="EA7600"/>
                </a:solidFill>
                <a:latin typeface="+mn-lt"/>
              </a:defRPr>
            </a:lvl1pPr>
          </a:lstStyle>
          <a:p>
            <a:r>
              <a:rPr lang="fr-FR"/>
              <a:t>TITRE DE LA PAGE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DF0B23B-BE3A-1302-616E-1FFA44E1645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04260" y="1145406"/>
            <a:ext cx="11383482" cy="4331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F7A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TITRE DU PARAGRAPHE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92C36742-04C1-5E0F-E084-41B25FFA76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4258" y="1578543"/>
            <a:ext cx="11383483" cy="1633027"/>
          </a:xfrm>
          <a:prstGeom prst="rect">
            <a:avLst/>
          </a:prstGeom>
        </p:spPr>
        <p:txBody>
          <a:bodyPr vert="horz" anchor="t"/>
          <a:lstStyle>
            <a:lvl1pPr marL="171450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"/>
              </a:buBlip>
              <a:defRPr sz="1400" b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2pPr marL="542925" indent="-184150">
              <a:lnSpc>
                <a:spcPct val="100000"/>
              </a:lnSpc>
              <a:buFont typeface="Lucida Grande"/>
              <a:buChar char="–"/>
              <a:defRPr sz="1200">
                <a:latin typeface="Calibri"/>
                <a:cs typeface="Calibri"/>
              </a:defRPr>
            </a:lvl2pPr>
            <a:lvl3pPr marL="890588" indent="-173038">
              <a:buSzPct val="90000"/>
              <a:buFont typeface="Lucida Grande"/>
              <a:buChar char="&gt;"/>
              <a:defRPr sz="1200" i="1">
                <a:latin typeface="Calibri"/>
                <a:cs typeface="Calibri"/>
              </a:defRPr>
            </a:lvl3pPr>
            <a:lvl4pPr marL="1371600" indent="0">
              <a:buNone/>
              <a:defRPr sz="3200">
                <a:latin typeface="Calibri"/>
                <a:cs typeface="Calibri"/>
              </a:defRPr>
            </a:lvl4pPr>
            <a:lvl5pPr marL="1828800" indent="0">
              <a:buNone/>
              <a:defRPr sz="3200">
                <a:latin typeface="Calibri"/>
                <a:cs typeface="Calibri"/>
              </a:defRPr>
            </a:lvl5pPr>
          </a:lstStyle>
          <a:p>
            <a:pPr lvl="0"/>
            <a:r>
              <a:rPr lang="fr-FR"/>
              <a:t>Liste Niveau 1 </a:t>
            </a:r>
            <a:r>
              <a:rPr lang="en-US"/>
              <a:t>–</a:t>
            </a:r>
            <a:r>
              <a:rPr lang="fr-FR"/>
              <a:t> corps 14</a:t>
            </a:r>
          </a:p>
          <a:p>
            <a:pPr lvl="1"/>
            <a:r>
              <a:rPr lang="fr-FR"/>
              <a:t>Liste Niveau 2 </a:t>
            </a:r>
            <a:r>
              <a:rPr lang="en-US"/>
              <a:t>–</a:t>
            </a:r>
            <a:r>
              <a:rPr lang="fr-FR"/>
              <a:t> corps 12</a:t>
            </a:r>
          </a:p>
          <a:p>
            <a:pPr lvl="2"/>
            <a:r>
              <a:rPr lang="fr-FR"/>
              <a:t>Liste Niveau 3 </a:t>
            </a:r>
            <a:r>
              <a:rPr lang="en-US"/>
              <a:t>–</a:t>
            </a:r>
            <a:r>
              <a:rPr lang="fr-FR"/>
              <a:t> corps 12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E05D0A6B-4FB3-E7EF-9B34-8FCFC49CA7B7}"/>
              </a:ext>
            </a:extLst>
          </p:cNvPr>
          <p:cNvCxnSpPr>
            <a:cxnSpLocks/>
          </p:cNvCxnSpPr>
          <p:nvPr userDrawn="1"/>
        </p:nvCxnSpPr>
        <p:spPr>
          <a:xfrm>
            <a:off x="644893" y="905126"/>
            <a:ext cx="602016" cy="0"/>
          </a:xfrm>
          <a:prstGeom prst="line">
            <a:avLst/>
          </a:prstGeom>
          <a:ln w="76200">
            <a:solidFill>
              <a:srgbClr val="EA7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6932A345-4E96-EAAA-BB34-31D3B388C6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87756" y="380583"/>
            <a:ext cx="602016" cy="54287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CD26976-6A54-677B-FA12-EB423D67B8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149" y="6234275"/>
            <a:ext cx="1866042" cy="428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18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EA5FBCC-E0A9-C9C4-040A-96CC37D869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CD7B82D-1F98-53C7-24A1-973355DA8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E76BB7C-28DF-776E-EFC7-AB01F7C3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5B9D5F4-B525-E3AF-8587-D176B6A1B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7FB2033E-5828-4CCB-86E3-6D665FD970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947" y="2021194"/>
            <a:ext cx="4456794" cy="773680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>
              <a:lnSpc>
                <a:spcPts val="28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4209476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AB0564-82FA-2C2F-2CD9-7E53B0937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81BB68-41AB-9334-85BB-CC7A49BA07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B655BEF-EFA1-94C6-9764-55A0A2A03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DAB85-670E-447C-8AC4-46E68631534B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F2CC89-7908-44A4-0626-0DBE82CA80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493025-A24B-2D2A-26F9-2353D8C0FE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15BCD-3D15-48EC-BB96-DADF5BE672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485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3" r:id="rId4"/>
    <p:sldLayoutId id="2147483655" r:id="rId5"/>
    <p:sldLayoutId id="2147483656" r:id="rId6"/>
    <p:sldLayoutId id="2147483664" r:id="rId7"/>
    <p:sldLayoutId id="2147483665" r:id="rId8"/>
    <p:sldLayoutId id="2147483666" r:id="rId9"/>
    <p:sldLayoutId id="2147483671" r:id="rId10"/>
    <p:sldLayoutId id="2147483667" r:id="rId11"/>
    <p:sldLayoutId id="2147483670" r:id="rId12"/>
    <p:sldLayoutId id="2147483668" r:id="rId13"/>
    <p:sldLayoutId id="2147483669" r:id="rId14"/>
    <p:sldLayoutId id="2147483672" r:id="rId15"/>
    <p:sldLayoutId id="2147483674" r:id="rId16"/>
    <p:sldLayoutId id="2147483673" r:id="rId17"/>
    <p:sldLayoutId id="2147483658" r:id="rId18"/>
    <p:sldLayoutId id="2147483659" r:id="rId19"/>
    <p:sldLayoutId id="2147483675" r:id="rId20"/>
    <p:sldLayoutId id="214748367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hyperlink" Target="https://al-in.fr/" TargetMode="External"/><Relationship Id="rId7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tionlogement.fr/l-aide-mobili-jeune" TargetMode="External"/><Relationship Id="rId5" Type="http://schemas.openxmlformats.org/officeDocument/2006/relationships/image" Target="../media/image40.png"/><Relationship Id="rId4" Type="http://schemas.openxmlformats.org/officeDocument/2006/relationships/hyperlink" Target="https://alternant.actionlogement.fr/" TargetMode="External"/><Relationship Id="rId9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logement.fr/le-conseil-en-accession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7.png"/><Relationship Id="rId5" Type="http://schemas.openxmlformats.org/officeDocument/2006/relationships/hyperlink" Target="https://al-in.fr/" TargetMode="Externa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actionlogement.fr/le-pret-accession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hyperlink" Target="https://al-in.fr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tionlogement.fr/le-pret-travaux-amelioration" TargetMode="External"/><Relationship Id="rId3" Type="http://schemas.openxmlformats.org/officeDocument/2006/relationships/image" Target="../media/image49.png"/><Relationship Id="rId7" Type="http://schemas.openxmlformats.org/officeDocument/2006/relationships/hyperlink" Target="https://www.actionlogement.fr/le-pret-travaux-coproprietes-degradees" TargetMode="External"/><Relationship Id="rId12" Type="http://schemas.openxmlformats.org/officeDocument/2006/relationships/image" Target="../media/image53.png"/><Relationship Id="rId2" Type="http://schemas.openxmlformats.org/officeDocument/2006/relationships/hyperlink" Target="https://www.actionlogement.fr/moment-de-vie/financer-vos-travaux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actionlogement.fr/le-pret-travaux-amelioration-performance-energetique" TargetMode="External"/><Relationship Id="rId11" Type="http://schemas.openxmlformats.org/officeDocument/2006/relationships/image" Target="../media/image52.png"/><Relationship Id="rId5" Type="http://schemas.openxmlformats.org/officeDocument/2006/relationships/hyperlink" Target="https://www.actionlogement.fr/le-pret-travaux-pour-l-adaptation-du-logement-des-personnes-handicapees" TargetMode="External"/><Relationship Id="rId10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hyperlink" Target="https://al-in.fr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tionlogement.fr/moment-de-vie/faire-face-a-une-difficulte-logement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5.png"/><Relationship Id="rId5" Type="http://schemas.openxmlformats.org/officeDocument/2006/relationships/hyperlink" Target="https://al-in.fr/" TargetMode="Externa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hyperlink" Target="https://www.youtube.com/channel/UC-eUUXSRQUZojykVQHo96NQ" TargetMode="External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image" Target="../media/image61.png"/><Relationship Id="rId2" Type="http://schemas.openxmlformats.org/officeDocument/2006/relationships/hyperlink" Target="https://www.actionlogement.fr/implantations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7.png"/><Relationship Id="rId11" Type="http://schemas.openxmlformats.org/officeDocument/2006/relationships/hyperlink" Target="https://twitter.com/Services_AL" TargetMode="External"/><Relationship Id="rId5" Type="http://schemas.openxmlformats.org/officeDocument/2006/relationships/hyperlink" Target="https://www.actionlogement.fr/" TargetMode="External"/><Relationship Id="rId15" Type="http://schemas.openxmlformats.org/officeDocument/2006/relationships/image" Target="../media/image63.png"/><Relationship Id="rId10" Type="http://schemas.openxmlformats.org/officeDocument/2006/relationships/image" Target="../media/image60.png"/><Relationship Id="rId4" Type="http://schemas.openxmlformats.org/officeDocument/2006/relationships/image" Target="../media/image23.png"/><Relationship Id="rId9" Type="http://schemas.openxmlformats.org/officeDocument/2006/relationships/hyperlink" Target="https://fr.linkedin.com/company/action-logement" TargetMode="External"/><Relationship Id="rId1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0.png"/><Relationship Id="rId7" Type="http://schemas.openxmlformats.org/officeDocument/2006/relationships/image" Target="../media/image62.png"/><Relationship Id="rId2" Type="http://schemas.openxmlformats.org/officeDocument/2006/relationships/hyperlink" Target="https://fr.linkedin.com/company/action-logement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s://www.youtube.com/channel/UC-eUUXSRQUZojykVQHo96NQ" TargetMode="External"/><Relationship Id="rId5" Type="http://schemas.openxmlformats.org/officeDocument/2006/relationships/image" Target="../media/image61.png"/><Relationship Id="rId4" Type="http://schemas.openxmlformats.org/officeDocument/2006/relationships/hyperlink" Target="https://twitter.com/Services_AL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s://www.actionlogement.fr/le-logement-social" TargetMode="External"/><Relationship Id="rId7" Type="http://schemas.openxmlformats.org/officeDocument/2006/relationships/hyperlink" Target="https://al-in.fr/" TargetMode="External"/><Relationship Id="rId12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tionlogement.fr/logement-temporaire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www.actionlogement.fr/logement-prive" TargetMode="External"/><Relationship Id="rId10" Type="http://schemas.openxmlformats.org/officeDocument/2006/relationships/image" Target="../media/image26.png"/><Relationship Id="rId4" Type="http://schemas.openxmlformats.org/officeDocument/2006/relationships/hyperlink" Target="https://www.actionlogement.fr/logement-intermediaire" TargetMode="External"/><Relationship Id="rId9" Type="http://schemas.openxmlformats.org/officeDocument/2006/relationships/hyperlink" Target="https://al-in.fr/#/dec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hyperlink" Target="https://www.demande-logement-social.gouv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hyperlink" Target="https://al-in.fr/" TargetMode="External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7.png"/><Relationship Id="rId5" Type="http://schemas.openxmlformats.org/officeDocument/2006/relationships/hyperlink" Target="https://www.actionlogement.fr/logement-social/dossiers/logements-plai-pli-plus-plus" TargetMode="External"/><Relationship Id="rId4" Type="http://schemas.openxmlformats.org/officeDocument/2006/relationships/hyperlink" Target="http://www.actionlogement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5" Type="http://schemas.openxmlformats.org/officeDocument/2006/relationships/hyperlink" Target="http://www.actionlogement.fr/" TargetMode="External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www.visale.fr/" TargetMode="External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hyperlink" Target="https://al-in.fr/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0.png"/><Relationship Id="rId7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hyperlink" Target="https://al-in.fr/" TargetMode="External"/><Relationship Id="rId4" Type="http://schemas.openxmlformats.org/officeDocument/2006/relationships/hyperlink" Target="https://www.actionlogement.fr/l-avance-loca-pass-jeun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8ED5D-A699-E161-B05F-A2C3B2207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057" y="2583590"/>
            <a:ext cx="6241241" cy="1417642"/>
          </a:xfrm>
        </p:spPr>
        <p:txBody>
          <a:bodyPr/>
          <a:lstStyle/>
          <a:p>
            <a:pPr fontAlgn="ctr"/>
            <a:r>
              <a:rPr lang="fr-FR" sz="4300" dirty="0"/>
              <a:t>Vous avez</a:t>
            </a:r>
            <a:br>
              <a:rPr lang="fr-FR" sz="4300" dirty="0"/>
            </a:br>
            <a:r>
              <a:rPr lang="fr-FR" sz="4300" dirty="0"/>
              <a:t>un projet logement ?</a:t>
            </a:r>
            <a:r>
              <a:rPr lang="fr-FR" sz="4000" dirty="0"/>
              <a:t> </a:t>
            </a: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br>
              <a:rPr lang="fr-FR" sz="4000" dirty="0"/>
            </a:br>
            <a:endParaRPr lang="fr-FR" sz="43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EC2D6C8-C31B-8F87-AFFF-9512BBBA5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21935" y="4613359"/>
            <a:ext cx="6563836" cy="363570"/>
          </a:xfrm>
        </p:spPr>
        <p:txBody>
          <a:bodyPr/>
          <a:lstStyle/>
          <a:p>
            <a:fld id="{59B092DD-2DDF-4039-B79C-99C29D182A75}" type="datetime2">
              <a:rPr lang="fr-FR" smtClean="0"/>
              <a:t>lundi 26 mai 2025</a:t>
            </a:fld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066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912DE-007D-DB7A-1ACF-A7E51A38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S’INSTALLER DANS SON LOGEMENT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18C453A-B204-D4F9-0A33-4BE225D50183}"/>
              </a:ext>
            </a:extLst>
          </p:cNvPr>
          <p:cNvSpPr txBox="1">
            <a:spLocks/>
          </p:cNvSpPr>
          <p:nvPr/>
        </p:nvSpPr>
        <p:spPr>
          <a:xfrm>
            <a:off x="2006265" y="2437718"/>
            <a:ext cx="4586124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sz="1700" b="1">
                <a:solidFill>
                  <a:srgbClr val="702F8A"/>
                </a:solidFill>
              </a:rPr>
              <a:t>UNE AIDE GRATUITE</a:t>
            </a:r>
            <a:br>
              <a:rPr lang="fr-FR" sz="1700" b="1">
                <a:solidFill>
                  <a:srgbClr val="702F8A"/>
                </a:solidFill>
              </a:rPr>
            </a:br>
            <a:r>
              <a:rPr lang="fr-FR" sz="1700">
                <a:solidFill>
                  <a:srgbClr val="702F8A"/>
                </a:solidFill>
              </a:rPr>
              <a:t>POUR ALLÉGER VOTRE LOYER 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2BCA544-A64C-6B00-3F84-358945094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6263" y="3122060"/>
            <a:ext cx="4828646" cy="1484776"/>
          </a:xfrm>
        </p:spPr>
        <p:txBody>
          <a:bodyPr>
            <a:normAutofit/>
          </a:bodyPr>
          <a:lstStyle/>
          <a:p>
            <a:r>
              <a:rPr lang="fr-FR" dirty="0"/>
              <a:t>Accessible aux jeunes de </a:t>
            </a:r>
            <a:r>
              <a:rPr lang="fr-FR" b="1" dirty="0"/>
              <a:t>moins de 30 ans, en alternance</a:t>
            </a:r>
          </a:p>
          <a:p>
            <a:r>
              <a:rPr lang="fr-FR" dirty="0"/>
              <a:t>Prise en charge d’une partie de votre loyer,</a:t>
            </a:r>
            <a:br>
              <a:rPr lang="fr-FR" dirty="0"/>
            </a:br>
            <a:r>
              <a:rPr lang="fr-FR" b="1" dirty="0"/>
              <a:t>jusqu’à 100 € par mois</a:t>
            </a:r>
            <a:r>
              <a:rPr lang="fr-FR" dirty="0"/>
              <a:t>, déduction faite de l’aide au logement</a:t>
            </a:r>
          </a:p>
          <a:p>
            <a:r>
              <a:rPr lang="fr-FR" dirty="0"/>
              <a:t>Test sur le site actionlogement.fr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b="1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38C6CCF-1A3E-2306-7993-83C2AF976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37" y="2264223"/>
            <a:ext cx="762002" cy="762002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6B3EECD6-83AE-EB7D-E739-455F4914ED8A}"/>
              </a:ext>
            </a:extLst>
          </p:cNvPr>
          <p:cNvSpPr/>
          <p:nvPr/>
        </p:nvSpPr>
        <p:spPr>
          <a:xfrm>
            <a:off x="8045736" y="2631076"/>
            <a:ext cx="2908013" cy="1855199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65D8603-BB75-98C9-CCFB-5975A9C8425D}"/>
              </a:ext>
            </a:extLst>
          </p:cNvPr>
          <p:cNvSpPr txBox="1"/>
          <p:nvPr/>
        </p:nvSpPr>
        <p:spPr>
          <a:xfrm>
            <a:off x="8045737" y="3473112"/>
            <a:ext cx="2908012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702F8A"/>
                </a:solidFill>
              </a:rPr>
              <a:t>BON À SAVOIR ! </a:t>
            </a:r>
          </a:p>
          <a:p>
            <a:pPr algn="ctr">
              <a:lnSpc>
                <a:spcPts val="1400"/>
              </a:lnSpc>
            </a:pPr>
            <a:r>
              <a:rPr lang="fr-FR" sz="1400">
                <a:solidFill>
                  <a:srgbClr val="702F8A"/>
                </a:solidFill>
              </a:rPr>
              <a:t>Retrouvez toutes les aides dédiées aux alternants sur la plateforme :</a:t>
            </a:r>
          </a:p>
          <a:p>
            <a:pPr algn="ctr">
              <a:lnSpc>
                <a:spcPts val="1400"/>
              </a:lnSpc>
            </a:pPr>
            <a:r>
              <a:rPr lang="fr-FR" sz="1400">
                <a:solidFill>
                  <a:srgbClr val="702F8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alternant.actionlogement.fr</a:t>
            </a:r>
            <a:endParaRPr lang="fr-FR" sz="1400">
              <a:solidFill>
                <a:srgbClr val="702F8A"/>
              </a:solidFill>
            </a:endParaRP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7B61AD19-6425-66BF-ABB7-7F6E672870B2}"/>
              </a:ext>
            </a:extLst>
          </p:cNvPr>
          <p:cNvGrpSpPr/>
          <p:nvPr/>
        </p:nvGrpSpPr>
        <p:grpSpPr>
          <a:xfrm>
            <a:off x="7786166" y="2376764"/>
            <a:ext cx="519142" cy="630249"/>
            <a:chOff x="8910116" y="2071964"/>
            <a:chExt cx="519142" cy="630249"/>
          </a:xfrm>
        </p:grpSpPr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EF8192AD-38E5-E3AE-5172-286889808491}"/>
                </a:ext>
              </a:extLst>
            </p:cNvPr>
            <p:cNvSpPr/>
            <p:nvPr/>
          </p:nvSpPr>
          <p:spPr>
            <a:xfrm>
              <a:off x="8910116" y="2071964"/>
              <a:ext cx="519142" cy="519142"/>
            </a:xfrm>
            <a:prstGeom prst="ellipse">
              <a:avLst/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582E4D2E-9030-4FDC-B724-1655A9F776E6}"/>
                </a:ext>
              </a:extLst>
            </p:cNvPr>
            <p:cNvSpPr txBox="1"/>
            <p:nvPr/>
          </p:nvSpPr>
          <p:spPr>
            <a:xfrm>
              <a:off x="8941087" y="2326276"/>
              <a:ext cx="457200" cy="37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4400">
                  <a:solidFill>
                    <a:schemeClr val="bg1"/>
                  </a:solidFill>
                </a:rPr>
                <a:t>+</a:t>
              </a:r>
            </a:p>
          </p:txBody>
        </p:sp>
      </p:grpSp>
      <p:pic>
        <p:nvPicPr>
          <p:cNvPr id="4" name="Image 3">
            <a:extLst>
              <a:ext uri="{FF2B5EF4-FFF2-40B4-BE49-F238E27FC236}">
                <a16:creationId xmlns:a16="http://schemas.microsoft.com/office/drawing/2014/main" id="{2CFBFDFB-F1AC-B152-D7B7-6DD94FC278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57" y="2514339"/>
            <a:ext cx="963170" cy="1036322"/>
          </a:xfrm>
          <a:prstGeom prst="rect">
            <a:avLst/>
          </a:prstGeom>
        </p:spPr>
      </p:pic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1645037C-0695-49CB-8D67-A6D11CA3B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761771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UNE RÉDUCTION DE VOTRE LOYER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702F8A"/>
                </a:solidFill>
              </a:rPr>
              <a:t>AVEC </a:t>
            </a:r>
            <a:r>
              <a:rPr lang="fr-FR" b="1">
                <a:solidFill>
                  <a:srgbClr val="702F8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L’AIDE MOBILI-JEUNE</a:t>
            </a:r>
            <a:r>
              <a:rPr lang="fr-FR" b="1" baseline="30000">
                <a:solidFill>
                  <a:srgbClr val="702F8A"/>
                </a:solidFill>
                <a:latin typeface="Abel" panose="02000506030000020004" pitchFamily="2" charset="0"/>
              </a:rPr>
              <a:t>®</a:t>
            </a:r>
            <a:endParaRPr lang="fr-FR" b="1" baseline="30000">
              <a:solidFill>
                <a:srgbClr val="702F8A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fr-FR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454AF35-D98C-4CA2-8996-B57D835BEAB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663">
            <a:off x="3684421" y="1405226"/>
            <a:ext cx="548380" cy="380064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30A0182-1A47-44AD-B088-69321C1ABE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047" y="1437701"/>
            <a:ext cx="334421" cy="33442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044606CA-E3B2-43E5-82B8-9C1951978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81525" y="675459"/>
            <a:ext cx="3028950" cy="1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661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67F0AA64-B99B-410C-9AA5-D8F30C434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6" y="2021194"/>
            <a:ext cx="4913104" cy="365125"/>
          </a:xfrm>
        </p:spPr>
        <p:txBody>
          <a:bodyPr/>
          <a:lstStyle/>
          <a:p>
            <a:r>
              <a:rPr lang="fr-FR"/>
              <a:t>ACHETER UN BIEN IMMOBILIER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14FE0A90-123C-4A71-9681-4EF8DDC6CFBE}"/>
              </a:ext>
            </a:extLst>
          </p:cNvPr>
          <p:cNvSpPr txBox="1">
            <a:spLocks/>
          </p:cNvSpPr>
          <p:nvPr/>
        </p:nvSpPr>
        <p:spPr>
          <a:xfrm>
            <a:off x="439947" y="1522974"/>
            <a:ext cx="962133" cy="38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>
                <a:solidFill>
                  <a:schemeClr val="bg1"/>
                </a:solidFill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09889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arts de la table, assiette, vaisselle&#10;&#10;Description générée automatiquement">
            <a:extLst>
              <a:ext uri="{FF2B5EF4-FFF2-40B4-BE49-F238E27FC236}">
                <a16:creationId xmlns:a16="http://schemas.microsoft.com/office/drawing/2014/main" id="{8500EE5F-3757-594B-D2F0-50F78D481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58" y="2256973"/>
            <a:ext cx="762002" cy="7620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387656F-B2E9-83FD-F57E-001DF432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ACHETER UN BIEN IMMOBILIER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FD770F-CCDA-D52D-C830-3B093236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762001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CONCRÉTISEZ VOTRE PROJET D’ACHAT DE RÉSIDENCE PRINCIPALE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EA7600"/>
                </a:solidFill>
              </a:rPr>
              <a:t>AVEC </a:t>
            </a:r>
            <a:r>
              <a:rPr lang="fr-FR" b="1">
                <a:solidFill>
                  <a:srgbClr val="EA76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CONSEIL EN FINANCEMENT ET EN ACCESSION</a:t>
            </a:r>
            <a:endParaRPr lang="fr-FR" b="1">
              <a:solidFill>
                <a:srgbClr val="EA7600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07F2EDE0-6946-2D98-F33C-20E372210C79}"/>
              </a:ext>
            </a:extLst>
          </p:cNvPr>
          <p:cNvSpPr txBox="1">
            <a:spLocks/>
          </p:cNvSpPr>
          <p:nvPr/>
        </p:nvSpPr>
        <p:spPr>
          <a:xfrm>
            <a:off x="2006265" y="2265007"/>
            <a:ext cx="5170362" cy="87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sz="1700" b="1">
                <a:solidFill>
                  <a:srgbClr val="EA7600"/>
                </a:solidFill>
              </a:rPr>
              <a:t>UN ACCOMPAGNEMENT PERSONNALISÉ ET GRATUIT </a:t>
            </a:r>
            <a:r>
              <a:rPr lang="fr-FR" sz="1700">
                <a:solidFill>
                  <a:srgbClr val="EA7600"/>
                </a:solidFill>
              </a:rPr>
              <a:t>POUR UN PROJET D’ACQUISITION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DE9B7F1D-07E8-A078-5F15-57E23297B85B}"/>
              </a:ext>
            </a:extLst>
          </p:cNvPr>
          <p:cNvSpPr txBox="1">
            <a:spLocks/>
          </p:cNvSpPr>
          <p:nvPr/>
        </p:nvSpPr>
        <p:spPr>
          <a:xfrm>
            <a:off x="2006264" y="3226568"/>
            <a:ext cx="4786422" cy="16850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Diagnostic de votre situation et de votre  projet d’achat</a:t>
            </a:r>
          </a:p>
          <a:p>
            <a:r>
              <a:rPr lang="fr-FR" dirty="0"/>
              <a:t>Analyse de votre projet après étude de votre profil acquéreur et de l’environnement juridique et patrimonial de l’opération</a:t>
            </a:r>
          </a:p>
          <a:p>
            <a:r>
              <a:rPr lang="fr-FR" dirty="0"/>
              <a:t>Étude de la faisabilité de votre projet, recherche de solutions adaptées et élaboration d’un plan de financement </a:t>
            </a:r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1868B8B6-5737-41B5-A38D-72A17CDAAD24}"/>
              </a:ext>
            </a:extLst>
          </p:cNvPr>
          <p:cNvGrpSpPr/>
          <p:nvPr/>
        </p:nvGrpSpPr>
        <p:grpSpPr>
          <a:xfrm>
            <a:off x="7786166" y="2159042"/>
            <a:ext cx="3396181" cy="2883213"/>
            <a:chOff x="7786166" y="2376764"/>
            <a:chExt cx="3396181" cy="2883213"/>
          </a:xfrm>
        </p:grpSpPr>
        <p:sp>
          <p:nvSpPr>
            <p:cNvPr id="4" name="Rectangle 3">
              <a:hlinkClick r:id="rId5"/>
              <a:extLst>
                <a:ext uri="{FF2B5EF4-FFF2-40B4-BE49-F238E27FC236}">
                  <a16:creationId xmlns:a16="http://schemas.microsoft.com/office/drawing/2014/main" id="{ED194CC6-ABC7-5CD2-13E9-B1DDBCE9E77A}"/>
                </a:ext>
              </a:extLst>
            </p:cNvPr>
            <p:cNvSpPr/>
            <p:nvPr/>
          </p:nvSpPr>
          <p:spPr>
            <a:xfrm>
              <a:off x="8045736" y="2631077"/>
              <a:ext cx="2908013" cy="2628900"/>
            </a:xfrm>
            <a:prstGeom prst="rect">
              <a:avLst/>
            </a:prstGeom>
            <a:solidFill>
              <a:schemeClr val="accent2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31419B3-1409-DB43-382F-6AA72431AFC6}"/>
                </a:ext>
              </a:extLst>
            </p:cNvPr>
            <p:cNvSpPr/>
            <p:nvPr/>
          </p:nvSpPr>
          <p:spPr>
            <a:xfrm>
              <a:off x="7786166" y="2376764"/>
              <a:ext cx="519142" cy="51914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E10FD50-943A-2B12-DD26-D385C0680D96}"/>
                </a:ext>
              </a:extLst>
            </p:cNvPr>
            <p:cNvSpPr txBox="1"/>
            <p:nvPr/>
          </p:nvSpPr>
          <p:spPr>
            <a:xfrm>
              <a:off x="7817137" y="2631076"/>
              <a:ext cx="457200" cy="37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4400"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4895953B-B0A6-86A1-4C99-2A9BC5570646}"/>
                </a:ext>
              </a:extLst>
            </p:cNvPr>
            <p:cNvSpPr txBox="1"/>
            <p:nvPr/>
          </p:nvSpPr>
          <p:spPr>
            <a:xfrm>
              <a:off x="8045736" y="3473112"/>
              <a:ext cx="3136611" cy="171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1400" b="1">
                  <a:solidFill>
                    <a:srgbClr val="EA7600"/>
                  </a:solidFill>
                </a:rPr>
                <a:t>BON À SAVOIR !</a:t>
              </a:r>
            </a:p>
            <a:p>
              <a:pPr marL="285750" indent="-285750">
                <a:lnSpc>
                  <a:spcPts val="1400"/>
                </a:lnSpc>
                <a:buFont typeface="Wingdings" panose="05000000000000000000" pitchFamily="2" charset="2"/>
                <a:buChar char="§"/>
              </a:pPr>
              <a:r>
                <a:rPr lang="fr-FR" sz="1400" b="1">
                  <a:solidFill>
                    <a:srgbClr val="EA7600"/>
                  </a:solidFill>
                </a:rPr>
                <a:t>Des conseillers spécialisés</a:t>
              </a:r>
              <a:br>
                <a:rPr lang="fr-FR" sz="1400" b="1">
                  <a:solidFill>
                    <a:srgbClr val="EA7600"/>
                  </a:solidFill>
                </a:rPr>
              </a:br>
              <a:r>
                <a:rPr lang="fr-FR" sz="1400">
                  <a:solidFill>
                    <a:srgbClr val="EA7600"/>
                  </a:solidFill>
                </a:rPr>
                <a:t>répartis sur tout le territoire</a:t>
              </a:r>
            </a:p>
            <a:p>
              <a:pPr marL="285750" indent="-285750">
                <a:lnSpc>
                  <a:spcPts val="1400"/>
                </a:lnSpc>
                <a:buFont typeface="Wingdings" panose="05000000000000000000" pitchFamily="2" charset="2"/>
                <a:buChar char="§"/>
              </a:pPr>
              <a:r>
                <a:rPr lang="fr-FR" sz="1400" b="1">
                  <a:solidFill>
                    <a:srgbClr val="EA7600"/>
                  </a:solidFill>
                </a:rPr>
                <a:t>Une analyse confidentielle </a:t>
              </a:r>
              <a:r>
                <a:rPr lang="fr-FR" sz="1400">
                  <a:solidFill>
                    <a:srgbClr val="EA7600"/>
                  </a:solidFill>
                </a:rPr>
                <a:t>de la situation pour une acquisition en toute sécurité</a:t>
              </a:r>
            </a:p>
            <a:p>
              <a:pPr marL="285750" indent="-285750">
                <a:lnSpc>
                  <a:spcPts val="1400"/>
                </a:lnSpc>
                <a:buFont typeface="Wingdings" panose="05000000000000000000" pitchFamily="2" charset="2"/>
                <a:buChar char="§"/>
              </a:pPr>
              <a:r>
                <a:rPr lang="fr-FR" sz="1400" b="1">
                  <a:solidFill>
                    <a:srgbClr val="EA7600"/>
                  </a:solidFill>
                </a:rPr>
                <a:t>Un gage de transparence et d’objectivité </a:t>
              </a:r>
              <a:r>
                <a:rPr lang="fr-FR" sz="1400">
                  <a:solidFill>
                    <a:srgbClr val="EA7600"/>
                  </a:solidFill>
                </a:rPr>
                <a:t>sur les financements proposés </a:t>
              </a:r>
            </a:p>
          </p:txBody>
        </p:sp>
        <p:pic>
          <p:nvPicPr>
            <p:cNvPr id="13" name="Image 12" descr="Une image contenant lumière&#10;&#10;Description générée automatiquement">
              <a:extLst>
                <a:ext uri="{FF2B5EF4-FFF2-40B4-BE49-F238E27FC236}">
                  <a16:creationId xmlns:a16="http://schemas.microsoft.com/office/drawing/2014/main" id="{29378D54-F5D7-DFF9-DF40-3D02BDC93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8157" y="2515444"/>
              <a:ext cx="963170" cy="10363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15314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7656F-B2E9-83FD-F57E-001DF432D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ACHETER UN BIEN IMMOBILIER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DFD770F-CCDA-D52D-C830-3B0932360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871287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FACILITEZ L’ACHAT DE LEUR RÉSIDENCE PRINCIPALE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EA76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AVEC LE PRÊT ACCESSION: JUSQU’À 30 000 € À UN TAUX AVANTAGEUX</a:t>
            </a:r>
            <a:endParaRPr lang="fr-FR" b="1">
              <a:solidFill>
                <a:srgbClr val="EA7600"/>
              </a:solidFill>
            </a:endParaRP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F0D8BA44-2B7B-DF70-E36A-BC3392DE28C6}"/>
              </a:ext>
            </a:extLst>
          </p:cNvPr>
          <p:cNvSpPr txBox="1">
            <a:spLocks/>
          </p:cNvSpPr>
          <p:nvPr/>
        </p:nvSpPr>
        <p:spPr>
          <a:xfrm>
            <a:off x="2006265" y="2321727"/>
            <a:ext cx="5170362" cy="1026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sz="1700">
                <a:solidFill>
                  <a:srgbClr val="EA7600"/>
                </a:solidFill>
              </a:rPr>
              <a:t>POUR AIDER À LA </a:t>
            </a:r>
            <a:r>
              <a:rPr lang="fr-FR" sz="1700" b="1">
                <a:solidFill>
                  <a:srgbClr val="EA7600"/>
                </a:solidFill>
              </a:rPr>
              <a:t>CONSTRUCTION</a:t>
            </a:r>
            <a:r>
              <a:rPr lang="fr-FR" sz="1700">
                <a:solidFill>
                  <a:srgbClr val="EA7600"/>
                </a:solidFill>
              </a:rPr>
              <a:t> </a:t>
            </a:r>
            <a:r>
              <a:rPr lang="fr-FR" sz="1700" b="1">
                <a:solidFill>
                  <a:srgbClr val="EA7600"/>
                </a:solidFill>
              </a:rPr>
              <a:t>OU L’ACQUISITION D’UN LOGEMENT NEUF</a:t>
            </a:r>
            <a:r>
              <a:rPr lang="fr-FR" sz="1700">
                <a:solidFill>
                  <a:srgbClr val="EA7600"/>
                </a:solidFill>
              </a:rPr>
              <a:t> ET À TOUTE ACQUISITION EN </a:t>
            </a:r>
            <a:r>
              <a:rPr lang="fr-FR" sz="1700" b="1">
                <a:solidFill>
                  <a:srgbClr val="EA7600"/>
                </a:solidFill>
              </a:rPr>
              <a:t>ACCESSION SOCIALE</a:t>
            </a:r>
            <a:endParaRPr lang="fr-FR" sz="1700">
              <a:solidFill>
                <a:srgbClr val="EA7600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fr-FR" sz="1700">
              <a:solidFill>
                <a:srgbClr val="EA7600"/>
              </a:solidFill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84B7D147-7541-6163-67E8-98B87318E9BF}"/>
              </a:ext>
            </a:extLst>
          </p:cNvPr>
          <p:cNvSpPr txBox="1">
            <a:spLocks/>
          </p:cNvSpPr>
          <p:nvPr/>
        </p:nvSpPr>
        <p:spPr>
          <a:xfrm>
            <a:off x="2006264" y="3157319"/>
            <a:ext cx="5018172" cy="12275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Sans frais de dossier ni de garantie ou de caution </a:t>
            </a:r>
          </a:p>
          <a:p>
            <a:r>
              <a:rPr lang="fr-FR" b="1" dirty="0"/>
              <a:t>Toute opération d’accession sociale </a:t>
            </a:r>
            <a:r>
              <a:rPr lang="fr-FR" dirty="0"/>
              <a:t>: PSLA, Bail Réel Solidaire dans le neuf ou l’ancien, ou achat d’un logement HLM</a:t>
            </a:r>
          </a:p>
          <a:p>
            <a:r>
              <a:rPr lang="fr-FR" dirty="0"/>
              <a:t>Test d’éligibilité sur le site actionlogement.fr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B75A82EF-C374-4B2B-88ED-94965E4622E2}"/>
              </a:ext>
            </a:extLst>
          </p:cNvPr>
          <p:cNvSpPr txBox="1">
            <a:spLocks/>
          </p:cNvSpPr>
          <p:nvPr/>
        </p:nvSpPr>
        <p:spPr bwMode="auto">
          <a:xfrm>
            <a:off x="2093354" y="4411235"/>
            <a:ext cx="5018173" cy="477078"/>
          </a:xfrm>
          <a:prstGeom prst="rect">
            <a:avLst/>
          </a:prstGeom>
          <a:noFill/>
          <a:ln w="1270">
            <a:solidFill>
              <a:srgbClr val="EA7600">
                <a:alpha val="50000"/>
              </a:srgbClr>
            </a:solidFill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300"/>
              </a:lnSpc>
              <a:spcAft>
                <a:spcPts val="0"/>
              </a:spcAft>
              <a:defRPr/>
            </a:pPr>
            <a:r>
              <a:rPr lang="fr-FR" sz="1400" b="1" kern="900">
                <a:latin typeface="+mn-lt"/>
                <a:cs typeface="Expletus Sans Medium"/>
              </a:rPr>
              <a:t>Un crédit vous engage et doit être remboursé. </a:t>
            </a:r>
          </a:p>
          <a:p>
            <a:pPr algn="l" fontAlgn="auto">
              <a:lnSpc>
                <a:spcPts val="1300"/>
              </a:lnSpc>
              <a:spcAft>
                <a:spcPts val="0"/>
              </a:spcAft>
              <a:defRPr/>
            </a:pPr>
            <a:r>
              <a:rPr lang="fr-FR" sz="1400" b="1" kern="900">
                <a:latin typeface="+mn-lt"/>
                <a:cs typeface="Expletus Sans Medium"/>
              </a:rPr>
              <a:t>Vérifiez vos capacités de remboursement avant de vous engager</a:t>
            </a:r>
            <a:r>
              <a:rPr lang="fr-FR" sz="1200" i="1" kern="900">
                <a:latin typeface="+mn-lt"/>
                <a:cs typeface="Expletus Sans Medium"/>
              </a:rPr>
              <a:t>.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0043EBC-59E9-4D64-AB4B-3D07D827CE33}"/>
              </a:ext>
            </a:extLst>
          </p:cNvPr>
          <p:cNvSpPr txBox="1"/>
          <p:nvPr/>
        </p:nvSpPr>
        <p:spPr>
          <a:xfrm>
            <a:off x="2006264" y="5678279"/>
            <a:ext cx="8947485" cy="19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800"/>
              </a:lnSpc>
            </a:pPr>
            <a:r>
              <a:rPr lang="fr-FR" sz="800"/>
              <a:t>L’emprunteur dispose d’un délai de réflexion de dix jours et la vente est subordonnée à l’obtention du prêt. Si celui-ci n’est pas obtenu, le vendeur doit lui rembourser les sommes versées.</a:t>
            </a:r>
          </a:p>
        </p:txBody>
      </p:sp>
      <p:sp>
        <p:nvSpPr>
          <p:cNvPr id="17" name="Rectangle 16">
            <a:hlinkClick r:id="rId4"/>
            <a:extLst>
              <a:ext uri="{FF2B5EF4-FFF2-40B4-BE49-F238E27FC236}">
                <a16:creationId xmlns:a16="http://schemas.microsoft.com/office/drawing/2014/main" id="{5B3412F9-9751-441D-B752-B2351DFDA037}"/>
              </a:ext>
            </a:extLst>
          </p:cNvPr>
          <p:cNvSpPr/>
          <p:nvPr/>
        </p:nvSpPr>
        <p:spPr>
          <a:xfrm>
            <a:off x="8045736" y="2424699"/>
            <a:ext cx="2908013" cy="2463437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57F2FC14-97DA-4A46-94D8-569BACA82AED}"/>
              </a:ext>
            </a:extLst>
          </p:cNvPr>
          <p:cNvGrpSpPr/>
          <p:nvPr/>
        </p:nvGrpSpPr>
        <p:grpSpPr>
          <a:xfrm>
            <a:off x="7786166" y="2170387"/>
            <a:ext cx="519142" cy="630249"/>
            <a:chOff x="7786166" y="2376764"/>
            <a:chExt cx="519142" cy="630249"/>
          </a:xfrm>
        </p:grpSpPr>
        <p:sp>
          <p:nvSpPr>
            <p:cNvPr id="21" name="Ellipse 20">
              <a:extLst>
                <a:ext uri="{FF2B5EF4-FFF2-40B4-BE49-F238E27FC236}">
                  <a16:creationId xmlns:a16="http://schemas.microsoft.com/office/drawing/2014/main" id="{852C4A8A-8834-4CDB-95C3-1C9BC79152AD}"/>
                </a:ext>
              </a:extLst>
            </p:cNvPr>
            <p:cNvSpPr/>
            <p:nvPr/>
          </p:nvSpPr>
          <p:spPr>
            <a:xfrm>
              <a:off x="7786166" y="2376764"/>
              <a:ext cx="519142" cy="519142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30A97B37-8E6B-4771-AFF1-9CC9196844FE}"/>
                </a:ext>
              </a:extLst>
            </p:cNvPr>
            <p:cNvSpPr txBox="1"/>
            <p:nvPr/>
          </p:nvSpPr>
          <p:spPr>
            <a:xfrm>
              <a:off x="7817137" y="2631076"/>
              <a:ext cx="457200" cy="37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44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1A1E86B3-40CE-4F4C-828C-255FC9089A7D}"/>
              </a:ext>
            </a:extLst>
          </p:cNvPr>
          <p:cNvSpPr txBox="1"/>
          <p:nvPr/>
        </p:nvSpPr>
        <p:spPr>
          <a:xfrm>
            <a:off x="8045737" y="3266735"/>
            <a:ext cx="2908012" cy="15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EA7600"/>
                </a:solidFill>
              </a:rPr>
              <a:t>BON À SAVOIR !</a:t>
            </a:r>
          </a:p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EA7600"/>
                </a:solidFill>
              </a:rPr>
              <a:t>Les opérations d’accession sociale </a:t>
            </a:r>
            <a:r>
              <a:rPr lang="fr-FR" sz="1400">
                <a:solidFill>
                  <a:srgbClr val="EA7600"/>
                </a:solidFill>
              </a:rPr>
              <a:t>permettent d’acquérir un </a:t>
            </a:r>
            <a:r>
              <a:rPr lang="fr-FR" sz="1400" b="1">
                <a:solidFill>
                  <a:srgbClr val="EA7600"/>
                </a:solidFill>
              </a:rPr>
              <a:t>bien à coût maîtrisé </a:t>
            </a:r>
            <a:r>
              <a:rPr lang="fr-FR" sz="1400">
                <a:solidFill>
                  <a:srgbClr val="EA7600"/>
                </a:solidFill>
              </a:rPr>
              <a:t>et de </a:t>
            </a:r>
            <a:r>
              <a:rPr lang="fr-FR" sz="1400" b="1">
                <a:solidFill>
                  <a:srgbClr val="EA7600"/>
                </a:solidFill>
              </a:rPr>
              <a:t>bénéficier</a:t>
            </a:r>
            <a:br>
              <a:rPr lang="fr-FR" sz="1400" b="1">
                <a:solidFill>
                  <a:srgbClr val="EA7600"/>
                </a:solidFill>
              </a:rPr>
            </a:br>
            <a:r>
              <a:rPr lang="fr-FR" sz="1400" b="1">
                <a:solidFill>
                  <a:srgbClr val="EA7600"/>
                </a:solidFill>
              </a:rPr>
              <a:t>de garanties </a:t>
            </a:r>
            <a:r>
              <a:rPr lang="fr-FR" sz="1400">
                <a:solidFill>
                  <a:srgbClr val="EA7600"/>
                </a:solidFill>
              </a:rPr>
              <a:t>en cas d’accident</a:t>
            </a:r>
            <a:br>
              <a:rPr lang="fr-FR" sz="1400">
                <a:solidFill>
                  <a:srgbClr val="EA7600"/>
                </a:solidFill>
              </a:rPr>
            </a:br>
            <a:r>
              <a:rPr lang="fr-FR" sz="1400">
                <a:solidFill>
                  <a:srgbClr val="EA7600"/>
                </a:solidFill>
              </a:rPr>
              <a:t>de la vie (séparation, chômage...) telles que les </a:t>
            </a:r>
            <a:r>
              <a:rPr lang="fr-FR" sz="1400" b="1">
                <a:solidFill>
                  <a:srgbClr val="EA7600"/>
                </a:solidFill>
              </a:rPr>
              <a:t>garanties de rachat</a:t>
            </a:r>
            <a:br>
              <a:rPr lang="fr-FR" sz="1400" b="1">
                <a:solidFill>
                  <a:srgbClr val="EA7600"/>
                </a:solidFill>
              </a:rPr>
            </a:br>
            <a:r>
              <a:rPr lang="fr-FR" sz="1400" b="1">
                <a:solidFill>
                  <a:srgbClr val="EA7600"/>
                </a:solidFill>
              </a:rPr>
              <a:t>et de relogement.</a:t>
            </a:r>
            <a:endParaRPr lang="fr-FR" sz="1400">
              <a:solidFill>
                <a:srgbClr val="EA7600"/>
              </a:solidFill>
            </a:endParaRPr>
          </a:p>
        </p:txBody>
      </p:sp>
      <p:pic>
        <p:nvPicPr>
          <p:cNvPr id="20" name="Image 19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6B874AD6-0A03-4AAF-AB2F-FE1CB5050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57" y="2309067"/>
            <a:ext cx="963170" cy="103632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2D1656B-93F4-A88B-A8A0-21EE51E181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0379" y="2344224"/>
            <a:ext cx="857472" cy="611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27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D68190B-B8AD-40A2-9739-983B045E1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2021194"/>
            <a:ext cx="4456794" cy="773680"/>
          </a:xfrm>
        </p:spPr>
        <p:txBody>
          <a:bodyPr/>
          <a:lstStyle/>
          <a:p>
            <a:r>
              <a:rPr lang="fr-FR"/>
              <a:t>FINANCER DES TRAVAUX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0C4DA07E-6786-4B10-94AB-7FB49CAB56EE}"/>
              </a:ext>
            </a:extLst>
          </p:cNvPr>
          <p:cNvSpPr txBox="1">
            <a:spLocks/>
          </p:cNvSpPr>
          <p:nvPr/>
        </p:nvSpPr>
        <p:spPr>
          <a:xfrm>
            <a:off x="439947" y="1522974"/>
            <a:ext cx="962133" cy="38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>
                <a:solidFill>
                  <a:schemeClr val="bg1"/>
                </a:solidFill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2221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9E2744-348C-AA55-80EE-6E19E937D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FINANCER DES TRAVAUX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8607DFA-C974-C4B9-32DF-1BCB9DC2F9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900924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AMÉLIOREZ VOTRE CADRE DE VIE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E35205"/>
                </a:solidFill>
              </a:rPr>
              <a:t>AVEC LE </a:t>
            </a:r>
            <a:r>
              <a:rPr lang="fr-FR" b="1">
                <a:solidFill>
                  <a:srgbClr val="E3520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PRÊT TRAVAUX : JUSQU’À 10 000 € À UN TAUX AVANTAGEUX</a:t>
            </a:r>
            <a:endParaRPr lang="fr-FR" b="1">
              <a:solidFill>
                <a:srgbClr val="E35205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A0D62BA-CCED-FACA-1C98-3E9A5C7BE4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716" y="2208964"/>
            <a:ext cx="762002" cy="76200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AC42010-F0A4-4B78-3487-1A2C800C12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20" y="2204610"/>
            <a:ext cx="762002" cy="762002"/>
          </a:xfrm>
          <a:prstGeom prst="rect">
            <a:avLst/>
          </a:prstGeom>
        </p:spPr>
      </p:pic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6BB5B0FE-4ADD-E783-3DDA-42563D55C83E}"/>
              </a:ext>
            </a:extLst>
          </p:cNvPr>
          <p:cNvSpPr txBox="1">
            <a:spLocks/>
          </p:cNvSpPr>
          <p:nvPr/>
        </p:nvSpPr>
        <p:spPr>
          <a:xfrm>
            <a:off x="2491736" y="3124892"/>
            <a:ext cx="1572586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fr-FR" sz="1600">
                <a:solidFill>
                  <a:srgbClr val="E3520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ADAPTATION AU HANDICAP</a:t>
            </a:r>
            <a:endParaRPr lang="fr-FR" sz="1600" b="1">
              <a:solidFill>
                <a:srgbClr val="E35205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5FE4B765-A9BC-A3B0-DABE-CB0263E1B862}"/>
              </a:ext>
            </a:extLst>
          </p:cNvPr>
          <p:cNvSpPr txBox="1"/>
          <p:nvPr/>
        </p:nvSpPr>
        <p:spPr>
          <a:xfrm>
            <a:off x="2555153" y="3585476"/>
            <a:ext cx="1468829" cy="9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Travaux dans la résidence principale d’une personne handicapée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4CF203B5-33AA-FDC9-DF18-9C3036733485}"/>
              </a:ext>
            </a:extLst>
          </p:cNvPr>
          <p:cNvSpPr txBox="1">
            <a:spLocks/>
          </p:cNvSpPr>
          <p:nvPr/>
        </p:nvSpPr>
        <p:spPr>
          <a:xfrm>
            <a:off x="4343982" y="3124892"/>
            <a:ext cx="1572586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fr-FR" sz="1600">
                <a:solidFill>
                  <a:srgbClr val="E3520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ÉCONOMIE D’ÉNERGIE</a:t>
            </a:r>
            <a:endParaRPr lang="fr-FR" sz="1600" b="1">
              <a:solidFill>
                <a:srgbClr val="E35205"/>
              </a:solidFill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7DDE2505-4FEC-EA3E-F30B-411B0F17BDFA}"/>
              </a:ext>
            </a:extLst>
          </p:cNvPr>
          <p:cNvSpPr txBox="1"/>
          <p:nvPr/>
        </p:nvSpPr>
        <p:spPr>
          <a:xfrm>
            <a:off x="4407399" y="3585476"/>
            <a:ext cx="1468829" cy="9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Travaux de rénovation énergétique (isolation, chauffage…) </a:t>
            </a: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B451CAE8-0515-6706-E225-D4C6629EC1B7}"/>
              </a:ext>
            </a:extLst>
          </p:cNvPr>
          <p:cNvSpPr txBox="1">
            <a:spLocks/>
          </p:cNvSpPr>
          <p:nvPr/>
        </p:nvSpPr>
        <p:spPr>
          <a:xfrm>
            <a:off x="6299985" y="3124892"/>
            <a:ext cx="1572586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fr-FR" sz="1600">
                <a:solidFill>
                  <a:srgbClr val="E35205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COPROPRIÉTÉ  DÉGRADÉE</a:t>
            </a:r>
            <a:endParaRPr lang="fr-FR" sz="1600" b="1">
              <a:solidFill>
                <a:srgbClr val="E35205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4DF2DF7-8027-6E96-CEBF-2E386A472C63}"/>
              </a:ext>
            </a:extLst>
          </p:cNvPr>
          <p:cNvSpPr txBox="1"/>
          <p:nvPr/>
        </p:nvSpPr>
        <p:spPr>
          <a:xfrm>
            <a:off x="6327049" y="3585476"/>
            <a:ext cx="1572586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Travaux dans les parties communes et privatives d’un immeuble</a:t>
            </a:r>
          </a:p>
        </p:txBody>
      </p:sp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B4A59718-C803-584C-54D6-54EDA64A925D}"/>
              </a:ext>
            </a:extLst>
          </p:cNvPr>
          <p:cNvSpPr txBox="1">
            <a:spLocks/>
          </p:cNvSpPr>
          <p:nvPr/>
        </p:nvSpPr>
        <p:spPr>
          <a:xfrm>
            <a:off x="639490" y="3124892"/>
            <a:ext cx="1572586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fr-FR" sz="1600">
                <a:solidFill>
                  <a:srgbClr val="E35205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RÉNOVATION</a:t>
            </a:r>
            <a:endParaRPr lang="fr-FR" sz="1600" b="1">
              <a:solidFill>
                <a:srgbClr val="E35205"/>
              </a:solidFill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A9CBB051-B931-9B76-F9EA-EF45085AA752}"/>
              </a:ext>
            </a:extLst>
          </p:cNvPr>
          <p:cNvSpPr txBox="1"/>
          <p:nvPr/>
        </p:nvSpPr>
        <p:spPr>
          <a:xfrm>
            <a:off x="702907" y="3585476"/>
            <a:ext cx="1468829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Travaux d’amélioration, de mise aux normes…</a:t>
            </a:r>
          </a:p>
        </p:txBody>
      </p:sp>
      <p:sp>
        <p:nvSpPr>
          <p:cNvPr id="32" name="Rectangle 31">
            <a:hlinkClick r:id="rId9"/>
            <a:extLst>
              <a:ext uri="{FF2B5EF4-FFF2-40B4-BE49-F238E27FC236}">
                <a16:creationId xmlns:a16="http://schemas.microsoft.com/office/drawing/2014/main" id="{42DA47D0-95AC-D3EF-9738-14A7C6805779}"/>
              </a:ext>
            </a:extLst>
          </p:cNvPr>
          <p:cNvSpPr/>
          <p:nvPr/>
        </p:nvSpPr>
        <p:spPr>
          <a:xfrm>
            <a:off x="8775497" y="2631078"/>
            <a:ext cx="3074367" cy="2258361"/>
          </a:xfrm>
          <a:prstGeom prst="rect">
            <a:avLst/>
          </a:prstGeom>
          <a:solidFill>
            <a:schemeClr val="accent2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CF242729-05D2-E30E-227E-1141CD9F57DD}"/>
              </a:ext>
            </a:extLst>
          </p:cNvPr>
          <p:cNvSpPr/>
          <p:nvPr/>
        </p:nvSpPr>
        <p:spPr>
          <a:xfrm>
            <a:off x="8515927" y="2376764"/>
            <a:ext cx="519142" cy="519142"/>
          </a:xfrm>
          <a:prstGeom prst="ellipse">
            <a:avLst/>
          </a:prstGeom>
          <a:solidFill>
            <a:srgbClr val="E352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8090323B-69E2-A72D-C650-56CEF6100489}"/>
              </a:ext>
            </a:extLst>
          </p:cNvPr>
          <p:cNvSpPr txBox="1"/>
          <p:nvPr/>
        </p:nvSpPr>
        <p:spPr>
          <a:xfrm>
            <a:off x="8546898" y="2631076"/>
            <a:ext cx="457200" cy="37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44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37FE654A-CF58-4F44-9931-ECA5C26088DA}"/>
              </a:ext>
            </a:extLst>
          </p:cNvPr>
          <p:cNvSpPr txBox="1"/>
          <p:nvPr/>
        </p:nvSpPr>
        <p:spPr>
          <a:xfrm>
            <a:off x="8774129" y="3486183"/>
            <a:ext cx="3074367" cy="15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E35205"/>
                </a:solidFill>
              </a:rPr>
              <a:t>BON À SAVOIR !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E35205"/>
                </a:solidFill>
              </a:rPr>
              <a:t>Les travaux doivent être effectués dans la </a:t>
            </a:r>
            <a:r>
              <a:rPr lang="fr-FR" sz="1400" b="1">
                <a:solidFill>
                  <a:srgbClr val="E35205"/>
                </a:solidFill>
              </a:rPr>
              <a:t>résidence principale</a:t>
            </a:r>
            <a:r>
              <a:rPr lang="fr-FR" sz="1400">
                <a:solidFill>
                  <a:srgbClr val="E35205"/>
                </a:solidFill>
              </a:rPr>
              <a:t> dont le salarié est </a:t>
            </a:r>
            <a:r>
              <a:rPr lang="fr-FR" sz="1400" b="1">
                <a:solidFill>
                  <a:srgbClr val="E35205"/>
                </a:solidFill>
              </a:rPr>
              <a:t>propriétaire 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§"/>
            </a:pPr>
            <a:r>
              <a:rPr lang="fr-FR" sz="1400">
                <a:solidFill>
                  <a:srgbClr val="E35205"/>
                </a:solidFill>
              </a:rPr>
              <a:t>En cas de travaux de </a:t>
            </a:r>
            <a:r>
              <a:rPr lang="fr-FR" sz="1400" b="1">
                <a:solidFill>
                  <a:srgbClr val="E35205"/>
                </a:solidFill>
              </a:rPr>
              <a:t>performance énergétique</a:t>
            </a:r>
            <a:r>
              <a:rPr lang="fr-FR" sz="1400">
                <a:solidFill>
                  <a:srgbClr val="E35205"/>
                </a:solidFill>
              </a:rPr>
              <a:t>, le prêt peut concerner également un </a:t>
            </a:r>
            <a:r>
              <a:rPr lang="fr-FR" sz="1400" b="1">
                <a:solidFill>
                  <a:srgbClr val="E35205"/>
                </a:solidFill>
              </a:rPr>
              <a:t>propriétaire bailleur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§"/>
            </a:pPr>
            <a:endParaRPr lang="fr-FR" sz="1400">
              <a:solidFill>
                <a:srgbClr val="E35205"/>
              </a:solidFill>
            </a:endParaRPr>
          </a:p>
        </p:txBody>
      </p:sp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B5F0CAFB-D96C-BBF0-0F34-3C1038A9B8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728" y="2538156"/>
            <a:ext cx="963170" cy="1036322"/>
          </a:xfrm>
          <a:prstGeom prst="rect">
            <a:avLst/>
          </a:prstGeom>
        </p:spPr>
      </p:pic>
      <p:sp>
        <p:nvSpPr>
          <p:cNvPr id="24" name="Titre 1">
            <a:extLst>
              <a:ext uri="{FF2B5EF4-FFF2-40B4-BE49-F238E27FC236}">
                <a16:creationId xmlns:a16="http://schemas.microsoft.com/office/drawing/2014/main" id="{968D0593-385D-4C61-9CC2-114FA5EF88A2}"/>
              </a:ext>
            </a:extLst>
          </p:cNvPr>
          <p:cNvSpPr txBox="1">
            <a:spLocks/>
          </p:cNvSpPr>
          <p:nvPr/>
        </p:nvSpPr>
        <p:spPr bwMode="auto">
          <a:xfrm>
            <a:off x="806300" y="4879914"/>
            <a:ext cx="5018173" cy="477078"/>
          </a:xfrm>
          <a:prstGeom prst="rect">
            <a:avLst/>
          </a:prstGeom>
          <a:noFill/>
          <a:ln w="1270">
            <a:solidFill>
              <a:srgbClr val="E35205">
                <a:alpha val="50000"/>
              </a:srgbClr>
            </a:solidFill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300"/>
              </a:lnSpc>
              <a:spcAft>
                <a:spcPts val="0"/>
              </a:spcAft>
              <a:defRPr/>
            </a:pPr>
            <a:r>
              <a:rPr lang="fr-FR" sz="1400" b="1" kern="900">
                <a:latin typeface="+mn-lt"/>
                <a:cs typeface="Expletus Sans Medium"/>
              </a:rPr>
              <a:t>Un crédit vous engage et doit être remboursé. </a:t>
            </a:r>
          </a:p>
          <a:p>
            <a:pPr algn="l" fontAlgn="auto">
              <a:lnSpc>
                <a:spcPts val="1300"/>
              </a:lnSpc>
              <a:spcAft>
                <a:spcPts val="0"/>
              </a:spcAft>
              <a:defRPr/>
            </a:pPr>
            <a:r>
              <a:rPr lang="fr-FR" sz="1400" b="1" kern="900">
                <a:latin typeface="+mn-lt"/>
                <a:cs typeface="Expletus Sans Medium"/>
              </a:rPr>
              <a:t>Vérifiez vos capacités de remboursement avant de vous engager</a:t>
            </a:r>
            <a:r>
              <a:rPr lang="fr-FR" sz="1200" i="1" kern="900">
                <a:latin typeface="+mn-lt"/>
                <a:cs typeface="Expletus Sans Medium"/>
              </a:rPr>
              <a:t>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41DA56E9-7EC5-4EA3-BDD3-267E542DA20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62464" y="2304668"/>
            <a:ext cx="785606" cy="56257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36709E0-8F78-47EF-8DAC-26EA5B31DB2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3595" y="2315480"/>
            <a:ext cx="745366" cy="6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28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1ACE076-4531-4FB7-B13E-D2F29E52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2021194"/>
            <a:ext cx="4655928" cy="773680"/>
          </a:xfrm>
        </p:spPr>
        <p:txBody>
          <a:bodyPr/>
          <a:lstStyle/>
          <a:p>
            <a:r>
              <a:rPr lang="fr-FR"/>
              <a:t>FAIRE FACE À UNE DIFFICULTÉ</a:t>
            </a:r>
            <a:br>
              <a:rPr lang="fr-FR"/>
            </a:br>
            <a:r>
              <a:rPr lang="fr-FR"/>
              <a:t>LOGEMENT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59264245-0C74-4E96-90C6-AE585094979F}"/>
              </a:ext>
            </a:extLst>
          </p:cNvPr>
          <p:cNvSpPr txBox="1">
            <a:spLocks/>
          </p:cNvSpPr>
          <p:nvPr/>
        </p:nvSpPr>
        <p:spPr>
          <a:xfrm>
            <a:off x="439947" y="1522974"/>
            <a:ext cx="962133" cy="38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 dirty="0">
                <a:solidFill>
                  <a:schemeClr val="bg1"/>
                </a:solidFill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669433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D72ACA9-C2BC-4006-46B9-3518C5D82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923" y="2310228"/>
            <a:ext cx="762002" cy="7620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F98490-514E-DA6C-3902-F6C5C7FDB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FAIRE FACE À UNE DIFFICULTÉ LOGEMENT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FEFDB0-FE55-7F6D-A072-5D4CCB0D1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1152317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DES SOLUTIONS POUR SURMONTER VOS DIFFICULTÉS DE LOGEMENT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84BD00"/>
                </a:solidFill>
              </a:rPr>
              <a:t>AVEC </a:t>
            </a:r>
            <a:r>
              <a:rPr lang="fr-FR" b="1">
                <a:solidFill>
                  <a:srgbClr val="84BD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SERVICE ACCOMPAGNEMENT SOCIAL </a:t>
            </a:r>
            <a:endParaRPr lang="fr-FR" b="1">
              <a:solidFill>
                <a:srgbClr val="84BD00"/>
              </a:solidFill>
            </a:endParaRP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6710540-CBCA-61F6-0EA0-63D96810D24A}"/>
              </a:ext>
            </a:extLst>
          </p:cNvPr>
          <p:cNvSpPr txBox="1">
            <a:spLocks/>
          </p:cNvSpPr>
          <p:nvPr/>
        </p:nvSpPr>
        <p:spPr>
          <a:xfrm>
            <a:off x="2006265" y="2402892"/>
            <a:ext cx="5170362" cy="76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  <a:spcBef>
                <a:spcPts val="0"/>
              </a:spcBef>
            </a:pPr>
            <a:r>
              <a:rPr lang="fr-FR" sz="1600" b="1">
                <a:solidFill>
                  <a:srgbClr val="84BD00"/>
                </a:solidFill>
              </a:rPr>
              <a:t>UN ACCOMPAGNEMENT PERSONNALISÉ</a:t>
            </a:r>
          </a:p>
          <a:p>
            <a:pPr>
              <a:lnSpc>
                <a:spcPts val="1600"/>
              </a:lnSpc>
              <a:spcBef>
                <a:spcPts val="0"/>
              </a:spcBef>
            </a:pPr>
            <a:r>
              <a:rPr lang="fr-FR" sz="1600">
                <a:solidFill>
                  <a:srgbClr val="84BD00"/>
                </a:solidFill>
              </a:rPr>
              <a:t>SI VOUS ÊTES FRAGILISÉ DANS VOTRE ACCÈS</a:t>
            </a:r>
            <a:br>
              <a:rPr lang="fr-FR" sz="1600">
                <a:solidFill>
                  <a:srgbClr val="84BD00"/>
                </a:solidFill>
              </a:rPr>
            </a:br>
            <a:r>
              <a:rPr lang="fr-FR" sz="1600">
                <a:solidFill>
                  <a:srgbClr val="84BD00"/>
                </a:solidFill>
              </a:rPr>
              <a:t>OU MAINTIEN DANS UN LOGEMENT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5F531E79-977F-68F4-59C6-2A3C52A73CFA}"/>
              </a:ext>
            </a:extLst>
          </p:cNvPr>
          <p:cNvSpPr txBox="1">
            <a:spLocks/>
          </p:cNvSpPr>
          <p:nvPr/>
        </p:nvSpPr>
        <p:spPr>
          <a:xfrm>
            <a:off x="2006265" y="3283378"/>
            <a:ext cx="4089736" cy="176123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Pour toute </a:t>
            </a:r>
            <a:r>
              <a:rPr lang="fr-FR" b="1"/>
              <a:t>situation ayant un impact sur le logement </a:t>
            </a:r>
            <a:r>
              <a:rPr lang="fr-FR"/>
              <a:t>: rupture professionnelle, conflits familiaux, maladie, décès, sinistre dans le logement… </a:t>
            </a:r>
          </a:p>
          <a:p>
            <a:r>
              <a:rPr lang="fr-FR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Analyse de la situation, si besoin recherche d’aides financières, accompagnement administratif et budgétaire…</a:t>
            </a:r>
            <a:endParaRPr lang="fr-FR"/>
          </a:p>
        </p:txBody>
      </p:sp>
      <p:sp>
        <p:nvSpPr>
          <p:cNvPr id="9" name="Rectangle 8">
            <a:hlinkClick r:id="rId5"/>
            <a:extLst>
              <a:ext uri="{FF2B5EF4-FFF2-40B4-BE49-F238E27FC236}">
                <a16:creationId xmlns:a16="http://schemas.microsoft.com/office/drawing/2014/main" id="{63B56D3E-7AE8-7A4A-67F9-B62FD6E0737F}"/>
              </a:ext>
            </a:extLst>
          </p:cNvPr>
          <p:cNvSpPr/>
          <p:nvPr/>
        </p:nvSpPr>
        <p:spPr>
          <a:xfrm>
            <a:off x="8045736" y="2631077"/>
            <a:ext cx="2908013" cy="1636124"/>
          </a:xfrm>
          <a:prstGeom prst="rect">
            <a:avLst/>
          </a:prstGeom>
          <a:solidFill>
            <a:srgbClr val="84BD00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F907CEE-B168-74D2-AE87-3BF175E814C3}"/>
              </a:ext>
            </a:extLst>
          </p:cNvPr>
          <p:cNvSpPr txBox="1"/>
          <p:nvPr/>
        </p:nvSpPr>
        <p:spPr>
          <a:xfrm>
            <a:off x="8045737" y="3534266"/>
            <a:ext cx="2908012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84BD00"/>
                </a:solidFill>
              </a:rPr>
              <a:t>BON À SAVOIR ! </a:t>
            </a:r>
          </a:p>
          <a:p>
            <a:pPr algn="ctr">
              <a:lnSpc>
                <a:spcPts val="1400"/>
              </a:lnSpc>
            </a:pPr>
            <a:r>
              <a:rPr lang="fr-FR" sz="1400">
                <a:solidFill>
                  <a:srgbClr val="84BD00"/>
                </a:solidFill>
              </a:rPr>
              <a:t>Le service accompagnement social est </a:t>
            </a:r>
            <a:r>
              <a:rPr lang="fr-FR" sz="1400" b="1">
                <a:solidFill>
                  <a:srgbClr val="84BD00"/>
                </a:solidFill>
              </a:rPr>
              <a:t>gratuit </a:t>
            </a:r>
            <a:r>
              <a:rPr lang="fr-FR" sz="1400">
                <a:solidFill>
                  <a:srgbClr val="84BD00"/>
                </a:solidFill>
              </a:rPr>
              <a:t>et </a:t>
            </a:r>
            <a:r>
              <a:rPr lang="fr-FR" sz="1400" b="1">
                <a:solidFill>
                  <a:srgbClr val="84BD00"/>
                </a:solidFill>
              </a:rPr>
              <a:t>confidentiel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4412635-5A61-3701-1B56-A97AEA92EA6D}"/>
              </a:ext>
            </a:extLst>
          </p:cNvPr>
          <p:cNvSpPr/>
          <p:nvPr/>
        </p:nvSpPr>
        <p:spPr>
          <a:xfrm>
            <a:off x="7786166" y="2376764"/>
            <a:ext cx="519142" cy="519142"/>
          </a:xfrm>
          <a:prstGeom prst="ellipse">
            <a:avLst/>
          </a:prstGeom>
          <a:solidFill>
            <a:srgbClr val="84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AD3F1E5-C8CA-9F8E-5EA1-3F4C9DE7CD14}"/>
              </a:ext>
            </a:extLst>
          </p:cNvPr>
          <p:cNvSpPr txBox="1"/>
          <p:nvPr/>
        </p:nvSpPr>
        <p:spPr>
          <a:xfrm>
            <a:off x="7817137" y="2631076"/>
            <a:ext cx="457200" cy="375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440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1DD3BE02-9A31-939D-8185-BD2711204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57" y="2575828"/>
            <a:ext cx="963170" cy="10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203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3">
            <a:extLst>
              <a:ext uri="{FF2B5EF4-FFF2-40B4-BE49-F238E27FC236}">
                <a16:creationId xmlns:a16="http://schemas.microsoft.com/office/drawing/2014/main" id="{48B62684-BC4A-4264-951A-397FB1E05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6" y="2021194"/>
            <a:ext cx="4627353" cy="773680"/>
          </a:xfrm>
        </p:spPr>
        <p:txBody>
          <a:bodyPr/>
          <a:lstStyle/>
          <a:p>
            <a:r>
              <a:rPr lang="fr-FR"/>
              <a:t>RESTONS EN CONTACT ! </a:t>
            </a: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3F1DD922-BC08-4329-A067-E059C69A675B}"/>
              </a:ext>
            </a:extLst>
          </p:cNvPr>
          <p:cNvSpPr txBox="1">
            <a:spLocks/>
          </p:cNvSpPr>
          <p:nvPr/>
        </p:nvSpPr>
        <p:spPr>
          <a:xfrm>
            <a:off x="439947" y="1522974"/>
            <a:ext cx="962133" cy="38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 dirty="0">
                <a:solidFill>
                  <a:schemeClr val="bg1"/>
                </a:solidFill>
              </a:rPr>
              <a:t>05</a:t>
            </a:r>
          </a:p>
        </p:txBody>
      </p:sp>
    </p:spTree>
    <p:extLst>
      <p:ext uri="{BB962C8B-B14F-4D97-AF65-F5344CB8AC3E}">
        <p14:creationId xmlns:p14="http://schemas.microsoft.com/office/powerpoint/2010/main" val="40939433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B73B8993-9D6A-4D81-A462-187875191017}"/>
              </a:ext>
            </a:extLst>
          </p:cNvPr>
          <p:cNvSpPr/>
          <p:nvPr/>
        </p:nvSpPr>
        <p:spPr>
          <a:xfrm>
            <a:off x="9794369" y="1448056"/>
            <a:ext cx="2162175" cy="372290"/>
          </a:xfrm>
          <a:prstGeom prst="rect">
            <a:avLst/>
          </a:prstGeom>
          <a:solidFill>
            <a:srgbClr val="E9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BFE9393-9152-4979-8DF8-76524062DFEE}"/>
              </a:ext>
            </a:extLst>
          </p:cNvPr>
          <p:cNvSpPr/>
          <p:nvPr/>
        </p:nvSpPr>
        <p:spPr>
          <a:xfrm>
            <a:off x="1236019" y="3213807"/>
            <a:ext cx="4100925" cy="372290"/>
          </a:xfrm>
          <a:prstGeom prst="rect">
            <a:avLst/>
          </a:prstGeom>
          <a:solidFill>
            <a:srgbClr val="E9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840CDDF-50A3-42BE-8CDE-24D92E18FDBD}"/>
              </a:ext>
            </a:extLst>
          </p:cNvPr>
          <p:cNvSpPr/>
          <p:nvPr/>
        </p:nvSpPr>
        <p:spPr>
          <a:xfrm>
            <a:off x="3592358" y="1418556"/>
            <a:ext cx="1562100" cy="372290"/>
          </a:xfrm>
          <a:prstGeom prst="rect">
            <a:avLst/>
          </a:prstGeom>
          <a:solidFill>
            <a:srgbClr val="E9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F2F023B-EA63-8889-9944-F85A59ABE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NOUS CONTACTER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E7D83340-1003-4D70-A853-FC080C5B6E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73880" y="1418556"/>
            <a:ext cx="5348948" cy="1103857"/>
          </a:xfrm>
        </p:spPr>
        <p:txBody>
          <a:bodyPr/>
          <a:lstStyle/>
          <a:p>
            <a:pPr marL="0" indent="0">
              <a:buNone/>
            </a:pPr>
            <a:r>
              <a:rPr lang="fr-FR" sz="2000" b="1" cap="all">
                <a:solidFill>
                  <a:srgbClr val="E93F74"/>
                </a:solidFill>
              </a:rPr>
              <a:t>Un service client :    </a:t>
            </a:r>
            <a:r>
              <a:rPr lang="fr-FR" sz="2000" b="1" cap="all">
                <a:solidFill>
                  <a:schemeClr val="bg1"/>
                </a:solidFill>
              </a:rPr>
              <a:t>0970 800 800</a:t>
            </a:r>
          </a:p>
          <a:p>
            <a:pPr marL="0" lvl="0" indent="0">
              <a:buNone/>
            </a:pPr>
            <a:r>
              <a:rPr lang="fr-FR" sz="1700"/>
              <a:t>Du lundi au vendredi de 9h à 18h </a:t>
            </a:r>
            <a:br>
              <a:rPr lang="fr-FR" sz="1700"/>
            </a:br>
            <a:r>
              <a:rPr lang="fr-FR"/>
              <a:t>(Horaires métropolitains - Numéro non surtaxé)</a:t>
            </a:r>
          </a:p>
          <a:p>
            <a:pPr marL="0" indent="0">
              <a:buNone/>
            </a:pPr>
            <a:endParaRPr lang="fr-FR" sz="1700" b="1">
              <a:solidFill>
                <a:srgbClr val="E93F74"/>
              </a:solidFill>
            </a:endParaRPr>
          </a:p>
        </p:txBody>
      </p:sp>
      <p:pic>
        <p:nvPicPr>
          <p:cNvPr id="9" name="Image 8">
            <a:hlinkClick r:id="rId2"/>
            <a:extLst>
              <a:ext uri="{FF2B5EF4-FFF2-40B4-BE49-F238E27FC236}">
                <a16:creationId xmlns:a16="http://schemas.microsoft.com/office/drawing/2014/main" id="{13C96F83-47CF-5F6F-D317-9E5FE4008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84" y="4153956"/>
            <a:ext cx="2451721" cy="1779378"/>
          </a:xfrm>
          <a:prstGeom prst="rect">
            <a:avLst/>
          </a:prstGeom>
        </p:spPr>
      </p:pic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5C66EF97-4324-4C06-82B1-D89EE8275D80}"/>
              </a:ext>
            </a:extLst>
          </p:cNvPr>
          <p:cNvSpPr txBox="1">
            <a:spLocks/>
          </p:cNvSpPr>
          <p:nvPr/>
        </p:nvSpPr>
        <p:spPr>
          <a:xfrm>
            <a:off x="1173880" y="3184603"/>
            <a:ext cx="5348948" cy="13448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cap="all">
                <a:solidFill>
                  <a:schemeClr val="bg1"/>
                </a:solidFill>
              </a:rPr>
              <a:t>Un réseau d’agences de proximité</a:t>
            </a:r>
          </a:p>
          <a:p>
            <a:pPr marL="0" indent="0">
              <a:buFontTx/>
              <a:buNone/>
            </a:pPr>
            <a:r>
              <a:rPr lang="fr-FR" sz="1700"/>
              <a:t>Pour retrouver l’agence la plus proche</a:t>
            </a:r>
            <a:br>
              <a:rPr lang="fr-FR" sz="1700"/>
            </a:br>
            <a:r>
              <a:rPr lang="fr-FR" sz="1700"/>
              <a:t>de chez vous, rendez-vous sur </a:t>
            </a:r>
            <a:r>
              <a:rPr lang="fr-FR" sz="1700">
                <a:solidFill>
                  <a:srgbClr val="E93F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actionlogement.fr</a:t>
            </a:r>
            <a:br>
              <a:rPr lang="fr-FR" sz="1700"/>
            </a:br>
            <a:endParaRPr lang="fr-FR" sz="1700" b="1">
              <a:solidFill>
                <a:srgbClr val="E93F74"/>
              </a:solidFill>
            </a:endParaRPr>
          </a:p>
        </p:txBody>
      </p:sp>
      <p:sp>
        <p:nvSpPr>
          <p:cNvPr id="22" name="Espace réservé du texte 9">
            <a:extLst>
              <a:ext uri="{FF2B5EF4-FFF2-40B4-BE49-F238E27FC236}">
                <a16:creationId xmlns:a16="http://schemas.microsoft.com/office/drawing/2014/main" id="{9CF958D8-8E74-464C-8001-BCD61C93260F}"/>
              </a:ext>
            </a:extLst>
          </p:cNvPr>
          <p:cNvSpPr txBox="1">
            <a:spLocks/>
          </p:cNvSpPr>
          <p:nvPr/>
        </p:nvSpPr>
        <p:spPr>
          <a:xfrm>
            <a:off x="6522828" y="1448055"/>
            <a:ext cx="5459622" cy="21199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fr-FR" sz="2900" b="1" cap="all">
                <a:solidFill>
                  <a:srgbClr val="E93F74"/>
                </a:solidFill>
              </a:rPr>
              <a:t>une adresse web unique :    </a:t>
            </a:r>
            <a:r>
              <a:rPr lang="fr-FR" sz="2900" b="1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actionlogement.fr</a:t>
            </a:r>
            <a:endParaRPr lang="fr-FR" sz="2900" b="1">
              <a:solidFill>
                <a:schemeClr val="bg1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fr-FR" sz="2400"/>
              <a:t>Retrouvez toutes les informations utiles : pages produits, formulaires de contact, foire aux questions… Et pour certaines aides, testez votre éligibilité et saisissez votre demande en ligne </a:t>
            </a:r>
            <a:br>
              <a:rPr lang="fr-FR" sz="1700"/>
            </a:br>
            <a:endParaRPr lang="fr-FR" sz="1700" b="1">
              <a:solidFill>
                <a:srgbClr val="E93F74"/>
              </a:solidFill>
            </a:endParaRPr>
          </a:p>
        </p:txBody>
      </p:sp>
      <p:sp>
        <p:nvSpPr>
          <p:cNvPr id="25" name="Espace réservé du texte 9">
            <a:extLst>
              <a:ext uri="{FF2B5EF4-FFF2-40B4-BE49-F238E27FC236}">
                <a16:creationId xmlns:a16="http://schemas.microsoft.com/office/drawing/2014/main" id="{EC8C6D11-A7FE-4E9A-9658-36A71AA8E846}"/>
              </a:ext>
            </a:extLst>
          </p:cNvPr>
          <p:cNvSpPr txBox="1">
            <a:spLocks/>
          </p:cNvSpPr>
          <p:nvPr/>
        </p:nvSpPr>
        <p:spPr>
          <a:xfrm>
            <a:off x="6538252" y="3295098"/>
            <a:ext cx="5348948" cy="80102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171450" indent="-1714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"/>
              </a:buBlip>
              <a:defRPr sz="1400" b="0" kern="1200" baseline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542925" indent="-1841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Lucida Grande"/>
              <a:buChar char="–"/>
              <a:defRPr sz="1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890588" indent="-1730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90000"/>
              <a:buFont typeface="Lucida Grande"/>
              <a:buChar char="&gt;"/>
              <a:defRPr sz="1200" i="1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400" b="1" cap="all">
                <a:solidFill>
                  <a:srgbClr val="E93F74"/>
                </a:solidFill>
              </a:rPr>
              <a:t>Une présence sur : </a:t>
            </a:r>
          </a:p>
          <a:p>
            <a:pPr marL="266700" indent="0">
              <a:buFontTx/>
              <a:buNone/>
            </a:pPr>
            <a:br>
              <a:rPr lang="fr-FR" sz="1700"/>
            </a:br>
            <a:endParaRPr lang="fr-FR" sz="1700" b="1">
              <a:solidFill>
                <a:srgbClr val="E93F74"/>
              </a:solidFill>
            </a:endParaRPr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9F1C5299-85DE-4F82-8B8B-9D03937907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1024" y="1163553"/>
            <a:ext cx="839429" cy="903183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168E2BD0-238A-4236-96D2-BE1823A1FD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32" y="1371232"/>
            <a:ext cx="637541" cy="576443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62CBE816-08C9-424D-A880-FC14712B33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76" y="3228348"/>
            <a:ext cx="629571" cy="515345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883877FB-4967-45B0-B7E4-EC97823C5CB8}"/>
              </a:ext>
            </a:extLst>
          </p:cNvPr>
          <p:cNvSpPr/>
          <p:nvPr/>
        </p:nvSpPr>
        <p:spPr>
          <a:xfrm>
            <a:off x="8970246" y="3213807"/>
            <a:ext cx="1783480" cy="453582"/>
          </a:xfrm>
          <a:prstGeom prst="rect">
            <a:avLst/>
          </a:prstGeom>
          <a:solidFill>
            <a:srgbClr val="E93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7" name="Image 36">
            <a:hlinkClick r:id="rId9"/>
            <a:extLst>
              <a:ext uri="{FF2B5EF4-FFF2-40B4-BE49-F238E27FC236}">
                <a16:creationId xmlns:a16="http://schemas.microsoft.com/office/drawing/2014/main" id="{B9A9773F-7E7D-444F-A336-41C6B6C44DE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352" y="3267644"/>
            <a:ext cx="342461" cy="342461"/>
          </a:xfrm>
          <a:prstGeom prst="rect">
            <a:avLst/>
          </a:prstGeom>
        </p:spPr>
      </p:pic>
      <p:pic>
        <p:nvPicPr>
          <p:cNvPr id="39" name="Image 38">
            <a:hlinkClick r:id="rId11"/>
            <a:extLst>
              <a:ext uri="{FF2B5EF4-FFF2-40B4-BE49-F238E27FC236}">
                <a16:creationId xmlns:a16="http://schemas.microsoft.com/office/drawing/2014/main" id="{39AFE168-D97B-41BA-A102-F10575BB89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7" y="3265888"/>
            <a:ext cx="344217" cy="344217"/>
          </a:xfrm>
          <a:prstGeom prst="rect">
            <a:avLst/>
          </a:prstGeom>
        </p:spPr>
      </p:pic>
      <p:pic>
        <p:nvPicPr>
          <p:cNvPr id="41" name="Image 40">
            <a:hlinkClick r:id="rId13"/>
            <a:extLst>
              <a:ext uri="{FF2B5EF4-FFF2-40B4-BE49-F238E27FC236}">
                <a16:creationId xmlns:a16="http://schemas.microsoft.com/office/drawing/2014/main" id="{AC0D6938-EB27-4789-8465-0A75C4AAB1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87" y="3265415"/>
            <a:ext cx="342461" cy="34421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6B01E2-DE14-4B20-AAF5-84D17CF990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698" y="3058745"/>
            <a:ext cx="616593" cy="62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915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64AE8C1-91FD-7EA7-2570-800D0719120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598173" y="1362682"/>
            <a:ext cx="720000" cy="720000"/>
          </a:xfrm>
        </p:spPr>
        <p:txBody>
          <a:bodyPr/>
          <a:lstStyle/>
          <a:p>
            <a:r>
              <a:rPr lang="fr-FR"/>
              <a:t>01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C077BE-7006-ABD4-51C1-D05609959AF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43703" y="1456261"/>
            <a:ext cx="3571900" cy="400110"/>
          </a:xfrm>
        </p:spPr>
        <p:txBody>
          <a:bodyPr/>
          <a:lstStyle/>
          <a:p>
            <a:r>
              <a:rPr lang="fr-FR">
                <a:solidFill>
                  <a:srgbClr val="E0004D"/>
                </a:solidFill>
                <a:hlinkClick r:id="rId2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TROUVER UN LOGEMENT</a:t>
            </a:r>
            <a:endParaRPr lang="fr-FR">
              <a:solidFill>
                <a:srgbClr val="E0004D"/>
              </a:solidFill>
            </a:endParaRP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AAAB5F-14D6-138A-911D-C71A9BC8F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SOMMAIRE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9B644BD-C69B-005C-CDC1-EC559872277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98173" y="2093848"/>
            <a:ext cx="720000" cy="720000"/>
          </a:xfrm>
        </p:spPr>
        <p:txBody>
          <a:bodyPr/>
          <a:lstStyle/>
          <a:p>
            <a:r>
              <a:rPr lang="fr-FR"/>
              <a:t>02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1F6753B-2037-2FCF-F218-C6F1AD4A689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543703" y="2187427"/>
            <a:ext cx="3571900" cy="400110"/>
          </a:xfrm>
        </p:spPr>
        <p:txBody>
          <a:bodyPr/>
          <a:lstStyle/>
          <a:p>
            <a:r>
              <a:rPr lang="fr-FR">
                <a:solidFill>
                  <a:srgbClr val="E0004D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ACHETER UN BIEN IMMOBILIER</a:t>
            </a:r>
            <a:endParaRPr lang="fr-FR">
              <a:solidFill>
                <a:srgbClr val="E0004D"/>
              </a:solidFill>
            </a:endParaRP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0582B51-6584-8917-7227-8208B067BFC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598173" y="2829143"/>
            <a:ext cx="720000" cy="720000"/>
          </a:xfrm>
        </p:spPr>
        <p:txBody>
          <a:bodyPr/>
          <a:lstStyle/>
          <a:p>
            <a:r>
              <a:rPr lang="fr-FR"/>
              <a:t>03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18658075-772A-E93B-57CE-4B8E59DA6EE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543702" y="2922722"/>
            <a:ext cx="4513211" cy="400110"/>
          </a:xfrm>
        </p:spPr>
        <p:txBody>
          <a:bodyPr/>
          <a:lstStyle/>
          <a:p>
            <a:r>
              <a:rPr lang="fr-FR">
                <a:solidFill>
                  <a:srgbClr val="E0004D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FINANCER DES TRAVAUX</a:t>
            </a:r>
            <a:endParaRPr lang="fr-FR">
              <a:solidFill>
                <a:srgbClr val="E0004D"/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61F1F9B-F269-3F40-2B7C-733289E702D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98173" y="3564438"/>
            <a:ext cx="720000" cy="720000"/>
          </a:xfrm>
        </p:spPr>
        <p:txBody>
          <a:bodyPr/>
          <a:lstStyle/>
          <a:p>
            <a:r>
              <a:rPr lang="fr-FR" dirty="0"/>
              <a:t>04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3829A06-DFBD-7B48-0924-26DB0FF918A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543703" y="3658017"/>
            <a:ext cx="4682490" cy="400110"/>
          </a:xfrm>
        </p:spPr>
        <p:txBody>
          <a:bodyPr/>
          <a:lstStyle/>
          <a:p>
            <a:r>
              <a:rPr lang="fr-FR" u="sng" dirty="0">
                <a:solidFill>
                  <a:srgbClr val="E0004D"/>
                </a:solidFill>
              </a:rPr>
              <a:t>FAIRE FACE A UNE DIFFICULTE LOGEMENT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8C60D308-CEC0-4E3B-B701-863A181504D1}"/>
              </a:ext>
            </a:extLst>
          </p:cNvPr>
          <p:cNvGrpSpPr/>
          <p:nvPr/>
        </p:nvGrpSpPr>
        <p:grpSpPr>
          <a:xfrm>
            <a:off x="3598173" y="4300308"/>
            <a:ext cx="5554535" cy="720000"/>
            <a:chOff x="3598173" y="4335144"/>
            <a:chExt cx="5554535" cy="720000"/>
          </a:xfrm>
        </p:grpSpPr>
        <p:sp>
          <p:nvSpPr>
            <p:cNvPr id="11" name="Espace réservé du texte 8">
              <a:extLst>
                <a:ext uri="{FF2B5EF4-FFF2-40B4-BE49-F238E27FC236}">
                  <a16:creationId xmlns:a16="http://schemas.microsoft.com/office/drawing/2014/main" id="{CC09C239-9A86-4CDF-9735-A15BE7EB3784}"/>
                </a:ext>
              </a:extLst>
            </p:cNvPr>
            <p:cNvSpPr txBox="1">
              <a:spLocks/>
            </p:cNvSpPr>
            <p:nvPr/>
          </p:nvSpPr>
          <p:spPr>
            <a:xfrm>
              <a:off x="3598173" y="4335144"/>
              <a:ext cx="720000" cy="72000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ts val="18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b="1" i="1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dirty="0"/>
                <a:t>05</a:t>
              </a:r>
            </a:p>
          </p:txBody>
        </p:sp>
        <p:sp>
          <p:nvSpPr>
            <p:cNvPr id="12" name="Espace réservé du texte 9">
              <a:extLst>
                <a:ext uri="{FF2B5EF4-FFF2-40B4-BE49-F238E27FC236}">
                  <a16:creationId xmlns:a16="http://schemas.microsoft.com/office/drawing/2014/main" id="{67BD494C-F821-441B-9ECA-88649808C552}"/>
                </a:ext>
              </a:extLst>
            </p:cNvPr>
            <p:cNvSpPr txBox="1">
              <a:spLocks/>
            </p:cNvSpPr>
            <p:nvPr/>
          </p:nvSpPr>
          <p:spPr>
            <a:xfrm>
              <a:off x="4548049" y="4428723"/>
              <a:ext cx="4604659" cy="4001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 anchorCtr="0">
              <a:spAutoFit/>
            </a:bodyPr>
            <a:lstStyle>
              <a:lvl1pPr marL="0" marR="0" indent="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 lang="fr-FR" sz="2000" b="1" kern="1200" baseline="0" smtClean="0">
                  <a:solidFill>
                    <a:srgbClr val="003F7A"/>
                  </a:solidFill>
                  <a:latin typeface="Calibri"/>
                  <a:ea typeface="+mn-ea"/>
                  <a:cs typeface="Calibri"/>
                </a:defRPr>
              </a:lvl1pPr>
              <a:lvl2pPr marL="17145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685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143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fr-FR" sz="1800" kern="120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600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en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u="sng" dirty="0">
                  <a:solidFill>
                    <a:srgbClr val="E0004D"/>
                  </a:solidFill>
                </a:rPr>
                <a:t>RESTONS EN CONTACT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4501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758D-76CD-649F-A958-D30F322FAB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F8412A-73FB-22D6-55F7-95B84CDEF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Votre avis nous intéresse </a:t>
            </a:r>
          </a:p>
        </p:txBody>
      </p:sp>
      <p:pic>
        <p:nvPicPr>
          <p:cNvPr id="37" name="Image 36">
            <a:hlinkClick r:id="rId2"/>
            <a:extLst>
              <a:ext uri="{FF2B5EF4-FFF2-40B4-BE49-F238E27FC236}">
                <a16:creationId xmlns:a16="http://schemas.microsoft.com/office/drawing/2014/main" id="{53B5D46C-EA02-3F26-2142-8A4944FD2D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8352" y="3267644"/>
            <a:ext cx="342461" cy="342461"/>
          </a:xfrm>
          <a:prstGeom prst="rect">
            <a:avLst/>
          </a:prstGeom>
        </p:spPr>
      </p:pic>
      <p:pic>
        <p:nvPicPr>
          <p:cNvPr id="39" name="Image 38">
            <a:hlinkClick r:id="rId4"/>
            <a:extLst>
              <a:ext uri="{FF2B5EF4-FFF2-40B4-BE49-F238E27FC236}">
                <a16:creationId xmlns:a16="http://schemas.microsoft.com/office/drawing/2014/main" id="{1BE8BBED-896D-32C4-55B6-06D5D0A6C9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5867" y="3265888"/>
            <a:ext cx="344217" cy="344217"/>
          </a:xfrm>
          <a:prstGeom prst="rect">
            <a:avLst/>
          </a:prstGeom>
        </p:spPr>
      </p:pic>
      <p:pic>
        <p:nvPicPr>
          <p:cNvPr id="41" name="Image 40">
            <a:hlinkClick r:id="rId6"/>
            <a:extLst>
              <a:ext uri="{FF2B5EF4-FFF2-40B4-BE49-F238E27FC236}">
                <a16:creationId xmlns:a16="http://schemas.microsoft.com/office/drawing/2014/main" id="{55610075-9F85-8C02-2B8B-7095CE33F6E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987" y="3265415"/>
            <a:ext cx="342461" cy="344217"/>
          </a:xfrm>
          <a:prstGeom prst="rect">
            <a:avLst/>
          </a:prstGeom>
        </p:spPr>
      </p:pic>
      <p:pic>
        <p:nvPicPr>
          <p:cNvPr id="7" name="Image 6" descr="Une image contenant texte, capture d’écran, Police, Graphique&#10;&#10;Le contenu généré par l’IA peut être incorrect.">
            <a:extLst>
              <a:ext uri="{FF2B5EF4-FFF2-40B4-BE49-F238E27FC236}">
                <a16:creationId xmlns:a16="http://schemas.microsoft.com/office/drawing/2014/main" id="{42044BC8-35A8-3409-2AF7-CE9C0A0992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5" t="35298" r="24107" b="12853"/>
          <a:stretch/>
        </p:blipFill>
        <p:spPr>
          <a:xfrm>
            <a:off x="4419384" y="1588799"/>
            <a:ext cx="3353232" cy="335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D88D543-1F87-4B6B-927C-F89C78A47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947" y="2021194"/>
            <a:ext cx="4017753" cy="365125"/>
          </a:xfrm>
        </p:spPr>
        <p:txBody>
          <a:bodyPr/>
          <a:lstStyle/>
          <a:p>
            <a:r>
              <a:rPr lang="fr-FR"/>
              <a:t>TROUVER UN LOGEMENT</a:t>
            </a: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id="{49A07D50-9F66-4113-8387-5DB70FEA3D15}"/>
              </a:ext>
            </a:extLst>
          </p:cNvPr>
          <p:cNvSpPr txBox="1">
            <a:spLocks/>
          </p:cNvSpPr>
          <p:nvPr/>
        </p:nvSpPr>
        <p:spPr>
          <a:xfrm>
            <a:off x="439947" y="1522974"/>
            <a:ext cx="962133" cy="386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200" b="1" i="1">
                <a:solidFill>
                  <a:schemeClr val="bg1"/>
                </a:solidFill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073990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912DE-007D-DB7A-1ACF-A7E51A38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LA RECHERCHE D’UN LOGEMENT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EE8A9-643A-5655-23E1-C62263CEC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761771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UNE LOCATION EN FONCTION DE VOS BESOINS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702F8A"/>
                </a:solidFill>
              </a:rPr>
              <a:t>AVEC NOTRE OFFRE LOCATIVE 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A3833DE-DE0B-D5FE-6033-44E624D14A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1" y="2031002"/>
            <a:ext cx="877390" cy="877390"/>
          </a:xfrm>
          <a:prstGeom prst="rect">
            <a:avLst/>
          </a:prstGeom>
        </p:spPr>
      </p:pic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18C453A-B204-D4F9-0A33-4BE225D50183}"/>
              </a:ext>
            </a:extLst>
          </p:cNvPr>
          <p:cNvSpPr txBox="1">
            <a:spLocks/>
          </p:cNvSpPr>
          <p:nvPr/>
        </p:nvSpPr>
        <p:spPr>
          <a:xfrm>
            <a:off x="627763" y="3031108"/>
            <a:ext cx="1572586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fr-FR" sz="1600">
                <a:solidFill>
                  <a:srgbClr val="702F8A"/>
                </a:solidFill>
              </a:rPr>
              <a:t>LE LOGEMENT </a:t>
            </a:r>
            <a:r>
              <a:rPr lang="fr-FR" sz="1600" b="1">
                <a:solidFill>
                  <a:srgbClr val="702F8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</a:t>
            </a:r>
            <a:endParaRPr lang="fr-FR" sz="1600" b="1">
              <a:solidFill>
                <a:srgbClr val="702F8A"/>
              </a:solidFill>
            </a:endParaRPr>
          </a:p>
        </p:txBody>
      </p:sp>
      <p:sp>
        <p:nvSpPr>
          <p:cNvPr id="22" name="Espace réservé du texte 2">
            <a:extLst>
              <a:ext uri="{FF2B5EF4-FFF2-40B4-BE49-F238E27FC236}">
                <a16:creationId xmlns:a16="http://schemas.microsoft.com/office/drawing/2014/main" id="{6DD43D0D-78FC-3F9A-540A-A400F1BF5E94}"/>
              </a:ext>
            </a:extLst>
          </p:cNvPr>
          <p:cNvSpPr txBox="1">
            <a:spLocks/>
          </p:cNvSpPr>
          <p:nvPr/>
        </p:nvSpPr>
        <p:spPr>
          <a:xfrm>
            <a:off x="2923638" y="2934746"/>
            <a:ext cx="2513511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  <a:spcBef>
                <a:spcPts val="0"/>
              </a:spcBef>
            </a:pPr>
            <a:r>
              <a:rPr lang="fr-FR" sz="1600">
                <a:solidFill>
                  <a:srgbClr val="702F8A"/>
                </a:solidFill>
              </a:rPr>
              <a:t>LE LOGEMENT </a:t>
            </a:r>
            <a:r>
              <a:rPr lang="fr-FR" sz="1600" b="1">
                <a:solidFill>
                  <a:srgbClr val="702F8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INTERMÉDIAIRE</a:t>
            </a:r>
            <a:r>
              <a:rPr lang="fr-FR" sz="1600" b="1">
                <a:solidFill>
                  <a:srgbClr val="702F8A"/>
                </a:solidFill>
              </a:rPr>
              <a:t> ET </a:t>
            </a:r>
            <a:r>
              <a:rPr lang="fr-FR" sz="1600" b="1">
                <a:solidFill>
                  <a:srgbClr val="702F8A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PRIVÉ</a:t>
            </a:r>
            <a:endParaRPr lang="fr-FR" sz="1600" b="1">
              <a:solidFill>
                <a:srgbClr val="702F8A"/>
              </a:solidFill>
            </a:endParaRPr>
          </a:p>
        </p:txBody>
      </p:sp>
      <p:sp>
        <p:nvSpPr>
          <p:cNvPr id="23" name="Espace réservé du texte 2">
            <a:extLst>
              <a:ext uri="{FF2B5EF4-FFF2-40B4-BE49-F238E27FC236}">
                <a16:creationId xmlns:a16="http://schemas.microsoft.com/office/drawing/2014/main" id="{79747482-3A8C-5B2C-51E1-ED855A848A35}"/>
              </a:ext>
            </a:extLst>
          </p:cNvPr>
          <p:cNvSpPr txBox="1">
            <a:spLocks/>
          </p:cNvSpPr>
          <p:nvPr/>
        </p:nvSpPr>
        <p:spPr>
          <a:xfrm>
            <a:off x="6102460" y="3013075"/>
            <a:ext cx="1572586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  <a:spcBef>
                <a:spcPts val="0"/>
              </a:spcBef>
            </a:pPr>
            <a:r>
              <a:rPr lang="fr-FR" sz="1600">
                <a:solidFill>
                  <a:srgbClr val="702F8A"/>
                </a:solidFill>
              </a:rPr>
              <a:t>LE LOGEMENT </a:t>
            </a:r>
            <a:r>
              <a:rPr lang="fr-FR" sz="1600" b="1">
                <a:solidFill>
                  <a:srgbClr val="702F8A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TEMPORAIRE</a:t>
            </a:r>
            <a:endParaRPr lang="fr-FR" sz="1600" b="1">
              <a:solidFill>
                <a:srgbClr val="702F8A"/>
              </a:solidFill>
            </a:endParaRPr>
          </a:p>
        </p:txBody>
      </p:sp>
      <p:sp>
        <p:nvSpPr>
          <p:cNvPr id="36" name="Rectangle 35">
            <a:hlinkClick r:id="rId7"/>
            <a:extLst>
              <a:ext uri="{FF2B5EF4-FFF2-40B4-BE49-F238E27FC236}">
                <a16:creationId xmlns:a16="http://schemas.microsoft.com/office/drawing/2014/main" id="{682EA7C3-5995-1DF3-7A59-C7D1BDAB9964}"/>
              </a:ext>
            </a:extLst>
          </p:cNvPr>
          <p:cNvSpPr/>
          <p:nvPr/>
        </p:nvSpPr>
        <p:spPr>
          <a:xfrm>
            <a:off x="9169687" y="2326277"/>
            <a:ext cx="2046952" cy="2457622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3D7B033-85E0-DF59-055B-F68CCCEFD21D}"/>
              </a:ext>
            </a:extLst>
          </p:cNvPr>
          <p:cNvSpPr txBox="1"/>
          <p:nvPr/>
        </p:nvSpPr>
        <p:spPr>
          <a:xfrm>
            <a:off x="9169686" y="2959719"/>
            <a:ext cx="2046953" cy="1710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702F8A"/>
                </a:solidFill>
              </a:rPr>
              <a:t>LA COLOCATION</a:t>
            </a:r>
          </a:p>
          <a:p>
            <a:pPr algn="ctr">
              <a:lnSpc>
                <a:spcPts val="1400"/>
              </a:lnSpc>
            </a:pPr>
            <a:r>
              <a:rPr lang="fr-FR" sz="1400">
                <a:solidFill>
                  <a:srgbClr val="702F8A"/>
                </a:solidFill>
              </a:rPr>
              <a:t>Une solution locative pouvant être proposée dans les parcs social, intermédiaire et privé. Logements le plus souvent meublés, situés en centre-ville et à proximité des transports.</a:t>
            </a:r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6FA6831A-221F-FD13-FE82-83B891684A03}"/>
              </a:ext>
            </a:extLst>
          </p:cNvPr>
          <p:cNvGrpSpPr/>
          <p:nvPr/>
        </p:nvGrpSpPr>
        <p:grpSpPr>
          <a:xfrm>
            <a:off x="8910116" y="2098089"/>
            <a:ext cx="519142" cy="630249"/>
            <a:chOff x="8910116" y="2071964"/>
            <a:chExt cx="519142" cy="630249"/>
          </a:xfrm>
        </p:grpSpPr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0B173B61-DF16-AC6D-8FC8-66CD81756B18}"/>
                </a:ext>
              </a:extLst>
            </p:cNvPr>
            <p:cNvSpPr/>
            <p:nvPr/>
          </p:nvSpPr>
          <p:spPr>
            <a:xfrm>
              <a:off x="8910116" y="2071964"/>
              <a:ext cx="519142" cy="519142"/>
            </a:xfrm>
            <a:prstGeom prst="ellipse">
              <a:avLst/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2896A571-11A9-2F01-DE5B-00F29752F5E0}"/>
                </a:ext>
              </a:extLst>
            </p:cNvPr>
            <p:cNvSpPr txBox="1"/>
            <p:nvPr/>
          </p:nvSpPr>
          <p:spPr>
            <a:xfrm>
              <a:off x="8941087" y="2326276"/>
              <a:ext cx="457200" cy="37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4400">
                  <a:solidFill>
                    <a:schemeClr val="bg1"/>
                  </a:solidFill>
                </a:rPr>
                <a:t>+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13055D59-79CF-5ED1-7813-086660AB3D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611" y="2147457"/>
            <a:ext cx="1026686" cy="1104662"/>
          </a:xfrm>
          <a:prstGeom prst="rect">
            <a:avLst/>
          </a:prstGeom>
        </p:spPr>
      </p:pic>
      <p:sp>
        <p:nvSpPr>
          <p:cNvPr id="20" name="Rectangle 19">
            <a:hlinkClick r:id="rId7"/>
            <a:extLst>
              <a:ext uri="{FF2B5EF4-FFF2-40B4-BE49-F238E27FC236}">
                <a16:creationId xmlns:a16="http://schemas.microsoft.com/office/drawing/2014/main" id="{0B486A42-E399-4B6C-96C6-85EC411FBFE2}"/>
              </a:ext>
            </a:extLst>
          </p:cNvPr>
          <p:cNvSpPr/>
          <p:nvPr/>
        </p:nvSpPr>
        <p:spPr>
          <a:xfrm>
            <a:off x="404261" y="4419122"/>
            <a:ext cx="5244064" cy="1246565"/>
          </a:xfrm>
          <a:prstGeom prst="rect">
            <a:avLst/>
          </a:prstGeom>
          <a:solidFill>
            <a:srgbClr val="9363CB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EB6DC7F-BE7D-480B-BAD2-D9F14F6328E7}"/>
              </a:ext>
            </a:extLst>
          </p:cNvPr>
          <p:cNvSpPr txBox="1"/>
          <p:nvPr/>
        </p:nvSpPr>
        <p:spPr>
          <a:xfrm>
            <a:off x="1285306" y="4493635"/>
            <a:ext cx="4227220" cy="9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fr-FR" sz="1400" dirty="0">
                <a:solidFill>
                  <a:srgbClr val="702F8A"/>
                </a:solidFill>
              </a:rPr>
              <a:t>La recherche d’un logement social simplifiée avec la plateforme digitalisée </a:t>
            </a:r>
            <a:r>
              <a:rPr lang="fr-FR" sz="1400" b="1" dirty="0" err="1">
                <a:solidFill>
                  <a:srgbClr val="702F8A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AL’in</a:t>
            </a:r>
            <a:r>
              <a:rPr lang="fr-FR" sz="1400" b="1" dirty="0">
                <a:solidFill>
                  <a:srgbClr val="702F8A"/>
                </a:solidFill>
              </a:rPr>
              <a:t> </a:t>
            </a:r>
          </a:p>
          <a:p>
            <a:pPr>
              <a:lnSpc>
                <a:spcPts val="1400"/>
              </a:lnSpc>
            </a:pPr>
            <a:br>
              <a:rPr lang="fr-FR" sz="1400" dirty="0">
                <a:solidFill>
                  <a:srgbClr val="702F8A"/>
                </a:solidFill>
              </a:rPr>
            </a:br>
            <a:r>
              <a:rPr lang="fr-FR" sz="1400" dirty="0">
                <a:solidFill>
                  <a:srgbClr val="702F8A"/>
                </a:solidFill>
              </a:rPr>
              <a:t>Des offres de logements intermédiaires à retrouver notamment sur le site </a:t>
            </a:r>
            <a:r>
              <a:rPr lang="fr-FR" sz="1400" b="1" dirty="0">
                <a:solidFill>
                  <a:srgbClr val="702F8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actionlogement.fr</a:t>
            </a:r>
            <a:endParaRPr lang="fr-FR" sz="1400" b="1" dirty="0">
              <a:solidFill>
                <a:srgbClr val="702F8A"/>
              </a:solidFill>
            </a:endParaRPr>
          </a:p>
        </p:txBody>
      </p:sp>
      <p:pic>
        <p:nvPicPr>
          <p:cNvPr id="28" name="Image 27" descr="Une image contenant texte, sombre, lumière&#10;&#10;Description générée automatiquement">
            <a:extLst>
              <a:ext uri="{FF2B5EF4-FFF2-40B4-BE49-F238E27FC236}">
                <a16:creationId xmlns:a16="http://schemas.microsoft.com/office/drawing/2014/main" id="{70EF4666-8C8F-496F-A262-A251A0A306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60" y="4517059"/>
            <a:ext cx="976956" cy="1050689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60519617-AFA6-4385-84ED-76C1457E044A}"/>
              </a:ext>
            </a:extLst>
          </p:cNvPr>
          <p:cNvSpPr txBox="1"/>
          <p:nvPr/>
        </p:nvSpPr>
        <p:spPr>
          <a:xfrm>
            <a:off x="439235" y="3486634"/>
            <a:ext cx="1949641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Logements à loyers modérés et soumis à plafonds de ressources</a:t>
            </a:r>
            <a:endParaRPr lang="fr-FR" sz="1400" b="1">
              <a:solidFill>
                <a:srgbClr val="069685"/>
              </a:solidFill>
            </a:endParaRP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9330EB83-2948-4E44-8ED2-6761890AF217}"/>
              </a:ext>
            </a:extLst>
          </p:cNvPr>
          <p:cNvSpPr txBox="1"/>
          <p:nvPr/>
        </p:nvSpPr>
        <p:spPr>
          <a:xfrm>
            <a:off x="3052114" y="3491692"/>
            <a:ext cx="2246027" cy="633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Une offre souple, notamment adaptée en cas de mobilité professionnelle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8A54D1F-7539-4055-97B8-AF456D5A512D}"/>
              </a:ext>
            </a:extLst>
          </p:cNvPr>
          <p:cNvSpPr txBox="1"/>
          <p:nvPr/>
        </p:nvSpPr>
        <p:spPr>
          <a:xfrm>
            <a:off x="5773574" y="3503330"/>
            <a:ext cx="2246027" cy="81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/>
              <a:t>Des résidences hôtelières, sociales ou pour jeunes travailleurs et des résidences étudiantes 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D5BAB2A-FCB3-4579-95B8-C2A1FBD9AD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604" y="2083078"/>
            <a:ext cx="877390" cy="87739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760C3A5B-7108-15C4-0168-DF46B4C311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166" y="2057356"/>
            <a:ext cx="877390" cy="8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81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912DE-007D-DB7A-1ACF-A7E51A38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AL’IN – LES ÉTAPES D’UNE DEMANDE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3EE8A9-643A-5655-23E1-C62263CEC8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7"/>
            <a:ext cx="4883357" cy="623086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UN PARCOURS SIMPLIFIÉ POUR POSTULER</a:t>
            </a:r>
            <a:br>
              <a:rPr lang="fr-FR"/>
            </a:br>
            <a:r>
              <a:rPr lang="fr-FR" b="1">
                <a:solidFill>
                  <a:srgbClr val="702F8A"/>
                </a:solidFill>
              </a:rPr>
              <a:t>AUX OFFRES DE LOGEMENTS SUR AL-IN.FR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82EA7C3-5995-1DF3-7A59-C7D1BDAB9964}"/>
              </a:ext>
            </a:extLst>
          </p:cNvPr>
          <p:cNvSpPr/>
          <p:nvPr/>
        </p:nvSpPr>
        <p:spPr>
          <a:xfrm>
            <a:off x="3420897" y="2667207"/>
            <a:ext cx="1524818" cy="2455957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3D7B033-85E0-DF59-055B-F68CCCEFD21D}"/>
              </a:ext>
            </a:extLst>
          </p:cNvPr>
          <p:cNvSpPr txBox="1"/>
          <p:nvPr/>
        </p:nvSpPr>
        <p:spPr>
          <a:xfrm>
            <a:off x="3420897" y="3415002"/>
            <a:ext cx="15248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200" b="1">
                <a:solidFill>
                  <a:srgbClr val="702F8A"/>
                </a:solidFill>
              </a:rPr>
              <a:t>Créer une demande de logement </a:t>
            </a:r>
            <a:r>
              <a:rPr lang="fr-FR" sz="1200">
                <a:solidFill>
                  <a:srgbClr val="702F8A"/>
                </a:solidFill>
              </a:rPr>
              <a:t>pour obtenir un numéro unique de demande de logement social (NUR/NUD) sur </a:t>
            </a:r>
            <a:br>
              <a:rPr lang="fr-FR" sz="1200">
                <a:solidFill>
                  <a:srgbClr val="702F8A"/>
                </a:solidFill>
              </a:rPr>
            </a:br>
            <a:r>
              <a:rPr lang="fr-FR" sz="1200">
                <a:solidFill>
                  <a:srgbClr val="702F8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www.demande-logement-social.gouv.fr</a:t>
            </a:r>
            <a:endParaRPr lang="fr-FR" sz="1200">
              <a:solidFill>
                <a:srgbClr val="702F8A"/>
              </a:solidFill>
            </a:endParaRPr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0B173B61-DF16-AC6D-8FC8-66CD81756B18}"/>
              </a:ext>
            </a:extLst>
          </p:cNvPr>
          <p:cNvSpPr/>
          <p:nvPr/>
        </p:nvSpPr>
        <p:spPr>
          <a:xfrm>
            <a:off x="3280893" y="2473358"/>
            <a:ext cx="457200" cy="457200"/>
          </a:xfrm>
          <a:prstGeom prst="ellipse">
            <a:avLst/>
          </a:prstGeom>
          <a:solidFill>
            <a:srgbClr val="70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896A571-11A9-2F01-DE5B-00F29752F5E0}"/>
              </a:ext>
            </a:extLst>
          </p:cNvPr>
          <p:cNvSpPr txBox="1"/>
          <p:nvPr/>
        </p:nvSpPr>
        <p:spPr>
          <a:xfrm>
            <a:off x="3280060" y="2610067"/>
            <a:ext cx="457200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2400">
                <a:solidFill>
                  <a:schemeClr val="bg1"/>
                </a:solidFill>
              </a:rPr>
              <a:t>1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4083A9B-EDEB-F2A9-AD0C-0C0EDA4F160C}"/>
              </a:ext>
            </a:extLst>
          </p:cNvPr>
          <p:cNvGrpSpPr/>
          <p:nvPr/>
        </p:nvGrpSpPr>
        <p:grpSpPr>
          <a:xfrm>
            <a:off x="685" y="2849118"/>
            <a:ext cx="3414587" cy="1821498"/>
            <a:chOff x="0" y="1813405"/>
            <a:chExt cx="5244065" cy="2797426"/>
          </a:xfrm>
        </p:grpSpPr>
        <p:pic>
          <p:nvPicPr>
            <p:cNvPr id="4" name="Image 3" descr="Une image contenant texte, capture d’écran, moniteur, écran&#10;&#10;Description générée automatiquement">
              <a:extLst>
                <a:ext uri="{FF2B5EF4-FFF2-40B4-BE49-F238E27FC236}">
                  <a16:creationId xmlns:a16="http://schemas.microsoft.com/office/drawing/2014/main" id="{6226EDD4-8816-33C7-4981-F8ABCDC91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813405"/>
              <a:ext cx="5244065" cy="2797426"/>
            </a:xfrm>
            <a:prstGeom prst="rect">
              <a:avLst/>
            </a:prstGeom>
            <a:effectLst>
              <a:outerShdw blurRad="177800" dist="76200" dir="2700000" algn="ctr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" name="Image 6">
              <a:hlinkClick r:id="rId4"/>
              <a:extLst>
                <a:ext uri="{FF2B5EF4-FFF2-40B4-BE49-F238E27FC236}">
                  <a16:creationId xmlns:a16="http://schemas.microsoft.com/office/drawing/2014/main" id="{164D3440-D13B-B830-97FB-1390674A9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8521" y="2173596"/>
              <a:ext cx="3353513" cy="1816486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EA46F6F-812E-FEFF-B29D-7E1764D0FAA4}"/>
              </a:ext>
            </a:extLst>
          </p:cNvPr>
          <p:cNvSpPr/>
          <p:nvPr/>
        </p:nvSpPr>
        <p:spPr>
          <a:xfrm>
            <a:off x="5188739" y="2667206"/>
            <a:ext cx="1524818" cy="2455957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C1D9213-5CA7-B603-2FCF-5CBB8C17055B}"/>
              </a:ext>
            </a:extLst>
          </p:cNvPr>
          <p:cNvSpPr txBox="1"/>
          <p:nvPr/>
        </p:nvSpPr>
        <p:spPr>
          <a:xfrm>
            <a:off x="5188739" y="3415002"/>
            <a:ext cx="15248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200" b="1">
                <a:solidFill>
                  <a:srgbClr val="702F8A"/>
                </a:solidFill>
              </a:rPr>
              <a:t>Créer un compte sur al-in.fr </a:t>
            </a:r>
            <a:r>
              <a:rPr lang="fr-FR" sz="1200">
                <a:solidFill>
                  <a:srgbClr val="702F8A"/>
                </a:solidFill>
              </a:rPr>
              <a:t>et renseigner le numéro unique de demande de logement social (NUR/NUD) pour rapatrier les informations de la demande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8ACB65C0-5071-3EAB-CB48-FA0ED530A20C}"/>
              </a:ext>
            </a:extLst>
          </p:cNvPr>
          <p:cNvSpPr/>
          <p:nvPr/>
        </p:nvSpPr>
        <p:spPr>
          <a:xfrm>
            <a:off x="5048735" y="2473358"/>
            <a:ext cx="457200" cy="457200"/>
          </a:xfrm>
          <a:prstGeom prst="ellipse">
            <a:avLst/>
          </a:prstGeom>
          <a:solidFill>
            <a:srgbClr val="70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F0F569A-3386-9DBD-26FA-C9F1C59BED8B}"/>
              </a:ext>
            </a:extLst>
          </p:cNvPr>
          <p:cNvSpPr txBox="1"/>
          <p:nvPr/>
        </p:nvSpPr>
        <p:spPr>
          <a:xfrm>
            <a:off x="5047902" y="2610067"/>
            <a:ext cx="457200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24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7487CE0-5D69-CA6F-A4E2-212E09804E45}"/>
              </a:ext>
            </a:extLst>
          </p:cNvPr>
          <p:cNvSpPr/>
          <p:nvPr/>
        </p:nvSpPr>
        <p:spPr>
          <a:xfrm>
            <a:off x="6955748" y="2667207"/>
            <a:ext cx="1524818" cy="2455956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ACD6E42-F947-CAE6-F55E-1508AE66DCA7}"/>
              </a:ext>
            </a:extLst>
          </p:cNvPr>
          <p:cNvSpPr txBox="1"/>
          <p:nvPr/>
        </p:nvSpPr>
        <p:spPr>
          <a:xfrm>
            <a:off x="6955748" y="3415002"/>
            <a:ext cx="1524818" cy="99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200">
                <a:solidFill>
                  <a:srgbClr val="702F8A"/>
                </a:solidFill>
              </a:rPr>
              <a:t>Renseigner les </a:t>
            </a:r>
            <a:r>
              <a:rPr lang="fr-FR" sz="1200" b="1">
                <a:solidFill>
                  <a:srgbClr val="702F8A"/>
                </a:solidFill>
              </a:rPr>
              <a:t>informations complémentaires </a:t>
            </a:r>
            <a:r>
              <a:rPr lang="fr-FR" sz="1200">
                <a:solidFill>
                  <a:srgbClr val="702F8A"/>
                </a:solidFill>
              </a:rPr>
              <a:t>relatives à son entreprise</a:t>
            </a: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4C950C82-0D03-FD6C-FAD3-4F9DFFEE92B3}"/>
              </a:ext>
            </a:extLst>
          </p:cNvPr>
          <p:cNvSpPr/>
          <p:nvPr/>
        </p:nvSpPr>
        <p:spPr>
          <a:xfrm>
            <a:off x="6815744" y="2473358"/>
            <a:ext cx="457200" cy="457200"/>
          </a:xfrm>
          <a:prstGeom prst="ellipse">
            <a:avLst/>
          </a:prstGeom>
          <a:solidFill>
            <a:srgbClr val="70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67CFD34A-5EBB-ABFB-70CE-68B57A71FBD5}"/>
              </a:ext>
            </a:extLst>
          </p:cNvPr>
          <p:cNvSpPr txBox="1"/>
          <p:nvPr/>
        </p:nvSpPr>
        <p:spPr>
          <a:xfrm>
            <a:off x="6814911" y="2610067"/>
            <a:ext cx="457200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24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F67A05-6792-7574-D90F-4F657A4A62DC}"/>
              </a:ext>
            </a:extLst>
          </p:cNvPr>
          <p:cNvSpPr/>
          <p:nvPr/>
        </p:nvSpPr>
        <p:spPr>
          <a:xfrm>
            <a:off x="8723590" y="2667206"/>
            <a:ext cx="1524818" cy="2455957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36F6CFD7-4602-3DC5-9DF0-F4FC825D24D0}"/>
              </a:ext>
            </a:extLst>
          </p:cNvPr>
          <p:cNvSpPr txBox="1"/>
          <p:nvPr/>
        </p:nvSpPr>
        <p:spPr>
          <a:xfrm>
            <a:off x="8723590" y="3415002"/>
            <a:ext cx="1524818" cy="1698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200" b="1">
                <a:solidFill>
                  <a:srgbClr val="702F8A"/>
                </a:solidFill>
              </a:rPr>
              <a:t>Déposer les pièces justificatives demandées par Action Logement </a:t>
            </a:r>
            <a:r>
              <a:rPr lang="fr-FR" sz="1200">
                <a:solidFill>
                  <a:srgbClr val="702F8A"/>
                </a:solidFill>
              </a:rPr>
              <a:t>sur le site d’enregistrement de la demande </a:t>
            </a:r>
            <a:r>
              <a:rPr lang="fr-FR" sz="1050">
                <a:solidFill>
                  <a:srgbClr val="702F8A"/>
                </a:solidFill>
              </a:rPr>
              <a:t>(</a:t>
            </a:r>
            <a:r>
              <a:rPr lang="fr-FR" sz="1050">
                <a:solidFill>
                  <a:srgbClr val="702F8A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www.demande-logement-social.gouv.fr</a:t>
            </a:r>
            <a:r>
              <a:rPr lang="fr-FR" sz="1050">
                <a:solidFill>
                  <a:srgbClr val="702F8A"/>
                </a:solidFill>
              </a:rPr>
              <a:t>)</a:t>
            </a:r>
            <a:endParaRPr lang="fr-FR" sz="1200">
              <a:solidFill>
                <a:srgbClr val="702F8A"/>
              </a:solidFill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6417FB15-A084-0DB4-0A99-318E3D2F3EA4}"/>
              </a:ext>
            </a:extLst>
          </p:cNvPr>
          <p:cNvSpPr/>
          <p:nvPr/>
        </p:nvSpPr>
        <p:spPr>
          <a:xfrm>
            <a:off x="8583586" y="2473358"/>
            <a:ext cx="457200" cy="457200"/>
          </a:xfrm>
          <a:prstGeom prst="ellipse">
            <a:avLst/>
          </a:prstGeom>
          <a:solidFill>
            <a:srgbClr val="70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1B4406C0-A727-0846-B84C-B2D49C244EEF}"/>
              </a:ext>
            </a:extLst>
          </p:cNvPr>
          <p:cNvSpPr txBox="1"/>
          <p:nvPr/>
        </p:nvSpPr>
        <p:spPr>
          <a:xfrm>
            <a:off x="8582753" y="2610067"/>
            <a:ext cx="457200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240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F346D67-1BF0-2FE0-B254-D5E1A0510395}"/>
              </a:ext>
            </a:extLst>
          </p:cNvPr>
          <p:cNvSpPr/>
          <p:nvPr/>
        </p:nvSpPr>
        <p:spPr>
          <a:xfrm>
            <a:off x="10490599" y="2667207"/>
            <a:ext cx="1524818" cy="2455956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B1CA87F-3C9C-B72E-68CB-1C785B3AC08D}"/>
              </a:ext>
            </a:extLst>
          </p:cNvPr>
          <p:cNvSpPr txBox="1"/>
          <p:nvPr/>
        </p:nvSpPr>
        <p:spPr>
          <a:xfrm>
            <a:off x="10490599" y="3415002"/>
            <a:ext cx="1524818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200" b="1">
                <a:solidFill>
                  <a:srgbClr val="702F8A"/>
                </a:solidFill>
              </a:rPr>
              <a:t>Postuler aux offres adaptées</a:t>
            </a: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0F9F2690-3A41-7DDC-EBC2-C5D95893C721}"/>
              </a:ext>
            </a:extLst>
          </p:cNvPr>
          <p:cNvSpPr/>
          <p:nvPr/>
        </p:nvSpPr>
        <p:spPr>
          <a:xfrm>
            <a:off x="10350595" y="2473358"/>
            <a:ext cx="457200" cy="457200"/>
          </a:xfrm>
          <a:prstGeom prst="ellipse">
            <a:avLst/>
          </a:prstGeom>
          <a:solidFill>
            <a:srgbClr val="702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A19AD6AC-C308-36A7-8FDD-26CE4BF24C5D}"/>
              </a:ext>
            </a:extLst>
          </p:cNvPr>
          <p:cNvSpPr txBox="1"/>
          <p:nvPr/>
        </p:nvSpPr>
        <p:spPr>
          <a:xfrm>
            <a:off x="10349762" y="2610067"/>
            <a:ext cx="457200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2400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32" name="Image 31" descr="Une image contenant texte&#10;&#10;Description générée automatiquement">
            <a:extLst>
              <a:ext uri="{FF2B5EF4-FFF2-40B4-BE49-F238E27FC236}">
                <a16:creationId xmlns:a16="http://schemas.microsoft.com/office/drawing/2014/main" id="{458EA4B8-4577-5918-6199-3A39D224FD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082" y="2616046"/>
            <a:ext cx="686447" cy="738582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DAE2A2F4-8E68-269B-25C5-E57DACA5D0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73" y="2676420"/>
            <a:ext cx="686447" cy="738582"/>
          </a:xfrm>
          <a:prstGeom prst="rect">
            <a:avLst/>
          </a:prstGeom>
        </p:spPr>
      </p:pic>
      <p:pic>
        <p:nvPicPr>
          <p:cNvPr id="44" name="Image 43" descr="Une image contenant texte, trombone&#10;&#10;Description générée automatiquement">
            <a:extLst>
              <a:ext uri="{FF2B5EF4-FFF2-40B4-BE49-F238E27FC236}">
                <a16:creationId xmlns:a16="http://schemas.microsoft.com/office/drawing/2014/main" id="{DE0C470D-2248-5599-3D79-1C9A7641E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115" y="2687605"/>
            <a:ext cx="686447" cy="738582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2A0478C2-2B89-11E1-7007-15E6BA2430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307" y="2690418"/>
            <a:ext cx="686447" cy="738582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AE957764-E5E6-C22B-0EF3-F9943812810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9784" y="2701958"/>
            <a:ext cx="686447" cy="7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5753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0CBF61-035C-4A41-971E-A0DCA9EE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33367-6884-41D2-928E-CCA15121FEEF}" type="datetime1">
              <a:rPr lang="fr-FR" smtClean="0"/>
              <a:t>26/05/2025</a:t>
            </a:fld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DC3F0B4-2313-43DA-B19F-3988246FFAB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292" y="143157"/>
            <a:ext cx="1647825" cy="2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6DC26FB-2A25-4FA9-BEA9-BC0C1064D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CD71-7749-414C-B2F8-3E30AF20E2EF}" type="slidenum">
              <a:rPr lang="fr-FR" smtClean="0"/>
              <a:t>6</a:t>
            </a:fld>
            <a:endParaRPr lang="fr-FR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45F1B451-7761-4AE3-9F59-906CEBF12F01}"/>
              </a:ext>
            </a:extLst>
          </p:cNvPr>
          <p:cNvSpPr txBox="1">
            <a:spLocks/>
          </p:cNvSpPr>
          <p:nvPr/>
        </p:nvSpPr>
        <p:spPr>
          <a:xfrm>
            <a:off x="1592304" y="490529"/>
            <a:ext cx="7500990" cy="642941"/>
          </a:xfrm>
          <a:prstGeom prst="rect">
            <a:avLst/>
          </a:prstGeom>
        </p:spPr>
        <p:txBody>
          <a:bodyPr vert="horz" tIns="43200" bIns="72000" anchor="ctr" anchorCtr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E0004D"/>
              </a:buClr>
              <a:buSzPct val="80000"/>
              <a:buFontTx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rgbClr val="E0004D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000" dirty="0">
                <a:solidFill>
                  <a:srgbClr val="702F8A"/>
                </a:solidFill>
                <a:latin typeface="+mn-lt"/>
                <a:ea typeface="+mj-ea"/>
                <a:cs typeface="+mj-cs"/>
              </a:rPr>
              <a:t>LE LOGEMENT INTERMEDIAIRE</a:t>
            </a:r>
          </a:p>
        </p:txBody>
      </p:sp>
      <p:sp>
        <p:nvSpPr>
          <p:cNvPr id="12" name="object 3">
            <a:extLst>
              <a:ext uri="{FF2B5EF4-FFF2-40B4-BE49-F238E27FC236}">
                <a16:creationId xmlns:a16="http://schemas.microsoft.com/office/drawing/2014/main" id="{1833D658-24B7-4FD4-BE76-A430FA049B20}"/>
              </a:ext>
            </a:extLst>
          </p:cNvPr>
          <p:cNvSpPr txBox="1"/>
          <p:nvPr/>
        </p:nvSpPr>
        <p:spPr>
          <a:xfrm>
            <a:off x="3532964" y="5489919"/>
            <a:ext cx="6850189" cy="658297"/>
          </a:xfrm>
          <a:prstGeom prst="rect">
            <a:avLst/>
          </a:prstGeom>
        </p:spPr>
        <p:txBody>
          <a:bodyPr vert="horz" wrap="square" lIns="0" tIns="6516" rIns="0" bIns="0" rtlCol="0">
            <a:spAutoFit/>
          </a:bodyPr>
          <a:lstStyle/>
          <a:p>
            <a:pPr marL="8145" marR="3258">
              <a:lnSpc>
                <a:spcPct val="101800"/>
              </a:lnSpc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Lancement de la nouvelle plateforme LI à compter du 12 mai 2025 </a:t>
            </a:r>
          </a:p>
          <a:p>
            <a:pPr marL="8145" marR="3258">
              <a:lnSpc>
                <a:spcPct val="101800"/>
              </a:lnSpc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directement accessible via le site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4"/>
              </a:rPr>
              <a:t>www.actionlogement.fr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8145" marR="3258">
              <a:lnSpc>
                <a:spcPct val="101800"/>
              </a:lnSpc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dans la partie « Trouver un logement »</a:t>
            </a:r>
            <a:endParaRPr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13" name="object 11">
            <a:extLst>
              <a:ext uri="{FF2B5EF4-FFF2-40B4-BE49-F238E27FC236}">
                <a16:creationId xmlns:a16="http://schemas.microsoft.com/office/drawing/2014/main" id="{9E6B93E0-F722-404B-9017-65A32D0FC2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1489387"/>
              </p:ext>
            </p:extLst>
          </p:nvPr>
        </p:nvGraphicFramePr>
        <p:xfrm>
          <a:off x="2788693" y="3028583"/>
          <a:ext cx="3237576" cy="11332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23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5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3674">
                <a:tc>
                  <a:txBody>
                    <a:bodyPr/>
                    <a:lstStyle/>
                    <a:p>
                      <a:pPr marL="92075" indent="0" algn="ctr">
                        <a:lnSpc>
                          <a:spcPct val="100000"/>
                        </a:lnSpc>
                        <a:spcBef>
                          <a:spcPts val="200"/>
                        </a:spcBef>
                        <a:tabLst/>
                      </a:pPr>
                      <a:r>
                        <a:rPr sz="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Loyer</a:t>
                      </a:r>
                      <a:r>
                        <a:rPr lang="fr-FR" sz="9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60</a:t>
                      </a:r>
                      <a:r>
                        <a:rPr sz="9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</a:t>
                      </a:r>
                      <a:r>
                        <a:rPr sz="800" b="1" spc="165" baseline="35353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800" baseline="35353" dirty="0">
                        <a:latin typeface="Calibri"/>
                        <a:cs typeface="Calibri"/>
                      </a:endParaRPr>
                    </a:p>
                  </a:txBody>
                  <a:tcPr marL="0" marR="0" marT="162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7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Paris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6290" marB="0" anchor="ctr">
                    <a:lnL w="1270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7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St-</a:t>
                      </a:r>
                      <a:r>
                        <a:rPr sz="900" b="1" spc="110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Oue</a:t>
                      </a:r>
                      <a:r>
                        <a:rPr lang="fr-FR" sz="9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62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759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900" b="1" spc="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Juvisy-Sur-</a:t>
                      </a:r>
                      <a:r>
                        <a:rPr sz="900" b="1" spc="125" dirty="0" err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Orge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6290" marB="0" anchor="ctr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07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256">
                <a:tc>
                  <a:txBody>
                    <a:bodyPr/>
                    <a:lstStyle/>
                    <a:p>
                      <a:pPr marL="50800" algn="l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Locatif</a:t>
                      </a:r>
                      <a:r>
                        <a:rPr sz="900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90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ALIN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706</a:t>
                      </a:r>
                      <a:r>
                        <a:rPr sz="90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8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550</a:t>
                      </a:r>
                      <a:r>
                        <a:rPr sz="90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900" spc="1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400</a:t>
                      </a:r>
                      <a:r>
                        <a:rPr sz="90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8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899">
                <a:tc>
                  <a:txBody>
                    <a:bodyPr/>
                    <a:lstStyle/>
                    <a:p>
                      <a:pPr marL="50800" algn="l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20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Locatif</a:t>
                      </a:r>
                      <a:r>
                        <a:rPr sz="900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lang="fr-FR" sz="900" spc="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LI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1    </a:t>
                      </a:r>
                      <a:r>
                        <a:rPr sz="900" spc="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250</a:t>
                      </a:r>
                      <a:r>
                        <a:rPr sz="900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850</a:t>
                      </a:r>
                      <a:r>
                        <a:rPr sz="90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900" spc="9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650</a:t>
                      </a:r>
                      <a:r>
                        <a:rPr sz="90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6394">
                <a:tc>
                  <a:txBody>
                    <a:bodyPr/>
                    <a:lstStyle/>
                    <a:p>
                      <a:pPr marL="50800" algn="l">
                        <a:lnSpc>
                          <a:spcPts val="1019"/>
                        </a:lnSpc>
                        <a:spcBef>
                          <a:spcPts val="220"/>
                        </a:spcBef>
                      </a:pPr>
                      <a:r>
                        <a:rPr sz="900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Locatif</a:t>
                      </a:r>
                      <a:r>
                        <a:rPr sz="900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privé</a:t>
                      </a:r>
                      <a:endParaRPr sz="9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220"/>
                        </a:spcBef>
                      </a:pPr>
                      <a:r>
                        <a:rPr sz="9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1 </a:t>
                      </a:r>
                      <a:r>
                        <a:rPr sz="900" spc="-114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2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800</a:t>
                      </a:r>
                      <a:r>
                        <a:rPr sz="900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220"/>
                        </a:spcBef>
                      </a:pPr>
                      <a:r>
                        <a:rPr sz="900" spc="-18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1    </a:t>
                      </a:r>
                      <a:r>
                        <a:rPr sz="900" spc="11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200</a:t>
                      </a:r>
                      <a:r>
                        <a:rPr sz="900" spc="3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19"/>
                        </a:lnSpc>
                        <a:spcBef>
                          <a:spcPts val="220"/>
                        </a:spcBef>
                      </a:pPr>
                      <a:r>
                        <a:rPr sz="900" spc="9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850</a:t>
                      </a:r>
                      <a:r>
                        <a:rPr sz="900" spc="2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900" spc="145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Century Gothic"/>
                          <a:cs typeface="Century Gothic"/>
                        </a:rPr>
                        <a:t>€</a:t>
                      </a:r>
                      <a:endParaRPr sz="9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/>
                        <a:cs typeface="Century Gothic"/>
                      </a:endParaRPr>
                    </a:p>
                  </a:txBody>
                  <a:tcPr marL="0" marR="0" marT="17919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object 15">
            <a:extLst>
              <a:ext uri="{FF2B5EF4-FFF2-40B4-BE49-F238E27FC236}">
                <a16:creationId xmlns:a16="http://schemas.microsoft.com/office/drawing/2014/main" id="{FD19F296-3D28-4E4C-9936-7988EA5B2522}"/>
              </a:ext>
            </a:extLst>
          </p:cNvPr>
          <p:cNvSpPr txBox="1"/>
          <p:nvPr/>
        </p:nvSpPr>
        <p:spPr>
          <a:xfrm>
            <a:off x="6416826" y="2694707"/>
            <a:ext cx="4606853" cy="743349"/>
          </a:xfrm>
          <a:prstGeom prst="rect">
            <a:avLst/>
          </a:prstGeom>
        </p:spPr>
        <p:txBody>
          <a:bodyPr vert="horz" wrap="square" lIns="0" tIns="32580" rIns="0" bIns="0" rtlCol="0">
            <a:spAutoFit/>
          </a:bodyPr>
          <a:lstStyle/>
          <a:p>
            <a:pPr marL="179595" indent="-171450">
              <a:spcBef>
                <a:spcPts val="257"/>
              </a:spcBef>
              <a:buClr>
                <a:srgbClr val="F2044E"/>
              </a:buClr>
              <a:buFont typeface="Wingdings 2" panose="05020102010507070707" pitchFamily="18" charset="2"/>
              <a:buChar char="Ã"/>
              <a:tabLst>
                <a:tab pos="154338" algn="l"/>
                <a:tab pos="154746" algn="l"/>
              </a:tabLst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Parc 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social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les locataires bougent peu.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79595" indent="-171450">
              <a:spcBef>
                <a:spcPts val="257"/>
              </a:spcBef>
              <a:buClr>
                <a:srgbClr val="F2044E"/>
              </a:buClr>
              <a:buFont typeface="Wingdings 2" panose="05020102010507070707" pitchFamily="18" charset="2"/>
              <a:buChar char="Ã"/>
              <a:tabLst>
                <a:tab pos="154338" algn="l"/>
                <a:tab pos="154746" algn="l"/>
              </a:tabLst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Parc 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privé</a:t>
            </a: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: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loyers trop élevés pour les revenus moyens</a:t>
            </a:r>
          </a:p>
          <a:p>
            <a:pPr marL="465345" lvl="1">
              <a:spcBef>
                <a:spcPts val="196"/>
              </a:spcBef>
              <a:buClr>
                <a:srgbClr val="7030A0"/>
              </a:buClr>
              <a:tabLst>
                <a:tab pos="154338" algn="l"/>
                <a:tab pos="154746" algn="l"/>
              </a:tabLst>
            </a:pPr>
            <a:r>
              <a:rPr lang="fr-FR" sz="1400" dirty="0">
                <a:solidFill>
                  <a:srgbClr val="E0004D"/>
                </a:solidFill>
                <a:sym typeface="Wingdings 3" panose="05040102010807070707" pitchFamily="18" charset="2"/>
              </a:rPr>
              <a:t> </a:t>
            </a:r>
            <a:r>
              <a:rPr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salariés s'éloignent ainsi de leur lieu de travail.</a:t>
            </a:r>
            <a:endParaRPr lang="fr-FR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object 41">
            <a:extLst>
              <a:ext uri="{FF2B5EF4-FFF2-40B4-BE49-F238E27FC236}">
                <a16:creationId xmlns:a16="http://schemas.microsoft.com/office/drawing/2014/main" id="{F6878468-CC60-415D-812B-85B4748C4F63}"/>
              </a:ext>
            </a:extLst>
          </p:cNvPr>
          <p:cNvSpPr txBox="1"/>
          <p:nvPr/>
        </p:nvSpPr>
        <p:spPr>
          <a:xfrm>
            <a:off x="2782898" y="4219729"/>
            <a:ext cx="2559901" cy="177502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42759" algn="just">
              <a:spcBef>
                <a:spcPts val="64"/>
              </a:spcBef>
            </a:pP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Consultez les plafonds de </a:t>
            </a:r>
            <a:r>
              <a:rPr lang="fr-FR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ressources</a:t>
            </a:r>
            <a:r>
              <a:rPr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sz="1000" u="sng" spc="10" dirty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rgbClr val="205E9E"/>
                  </a:solidFill>
                </a:uFill>
                <a:latin typeface="Century Gothic"/>
                <a:cs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ici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134571-2E92-44B0-8014-F67CDE604844}"/>
              </a:ext>
            </a:extLst>
          </p:cNvPr>
          <p:cNvSpPr/>
          <p:nvPr/>
        </p:nvSpPr>
        <p:spPr>
          <a:xfrm>
            <a:off x="7245093" y="3873875"/>
            <a:ext cx="3379365" cy="7891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C1AE4D7-D1D6-4F0B-8B96-278C142F8CF9}"/>
              </a:ext>
            </a:extLst>
          </p:cNvPr>
          <p:cNvSpPr txBox="1"/>
          <p:nvPr/>
        </p:nvSpPr>
        <p:spPr>
          <a:xfrm>
            <a:off x="7405230" y="4009769"/>
            <a:ext cx="2977924" cy="524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145" marR="21176" algn="ctr">
              <a:lnSpc>
                <a:spcPct val="101800"/>
              </a:lnSpc>
              <a:spcBef>
                <a:spcPts val="180"/>
              </a:spcBef>
              <a:buClr>
                <a:srgbClr val="7030A0"/>
              </a:buClr>
              <a:tabLst>
                <a:tab pos="154338" algn="l"/>
                <a:tab pos="154746" algn="l"/>
              </a:tabLst>
            </a:pPr>
            <a:r>
              <a:rPr lang="fr-FR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Permet d’habiter près des zones d'emploi avec des  loyers abordables.</a:t>
            </a:r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4C9A095E-8CB5-45A2-BDDE-8A69B44AE9D2}"/>
              </a:ext>
            </a:extLst>
          </p:cNvPr>
          <p:cNvCxnSpPr>
            <a:cxnSpLocks/>
          </p:cNvCxnSpPr>
          <p:nvPr/>
        </p:nvCxnSpPr>
        <p:spPr>
          <a:xfrm>
            <a:off x="1058499" y="1004764"/>
            <a:ext cx="11040632" cy="12907"/>
          </a:xfrm>
          <a:prstGeom prst="line">
            <a:avLst/>
          </a:prstGeom>
          <a:ln>
            <a:solidFill>
              <a:srgbClr val="6B2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AFCE8B8E-526B-4E33-AA3F-5DF5B8ADE336}"/>
              </a:ext>
            </a:extLst>
          </p:cNvPr>
          <p:cNvSpPr/>
          <p:nvPr/>
        </p:nvSpPr>
        <p:spPr>
          <a:xfrm>
            <a:off x="7164716" y="3775666"/>
            <a:ext cx="338137" cy="50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2A96A05F-C940-41F2-9614-A7A75A117D4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DECE8"/>
              </a:clrFrom>
              <a:clrTo>
                <a:srgbClr val="EDECE8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098720" y="3749331"/>
            <a:ext cx="407458" cy="499248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97D7FC0-5C44-4475-92A2-A1EEDF375F29}"/>
              </a:ext>
            </a:extLst>
          </p:cNvPr>
          <p:cNvSpPr/>
          <p:nvPr/>
        </p:nvSpPr>
        <p:spPr>
          <a:xfrm>
            <a:off x="2966484" y="5098893"/>
            <a:ext cx="5485425" cy="125745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sz="1400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120A7E9C-A1A4-4697-8BB8-0708C83720FD}"/>
              </a:ext>
            </a:extLst>
          </p:cNvPr>
          <p:cNvSpPr txBox="1"/>
          <p:nvPr/>
        </p:nvSpPr>
        <p:spPr>
          <a:xfrm>
            <a:off x="1214418" y="1396585"/>
            <a:ext cx="67003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A063A"/>
              </a:buClr>
              <a:buFont typeface="Wingdings 3" panose="05040102010807070707" pitchFamily="18" charset="2"/>
              <a:buChar char="}"/>
            </a:pPr>
            <a:r>
              <a:rPr lang="fr-FR" sz="2400" b="1" dirty="0">
                <a:solidFill>
                  <a:srgbClr val="702F8A"/>
                </a:solidFill>
              </a:rPr>
              <a:t>Une réponse adaptée aux spécificités en IDF et aux territoires à forte tension locative</a:t>
            </a:r>
            <a:endParaRPr lang="fr-FR" i="1" dirty="0">
              <a:solidFill>
                <a:srgbClr val="702F8A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5C894A-A5D4-40F6-8CAB-6D833382C90B}"/>
              </a:ext>
            </a:extLst>
          </p:cNvPr>
          <p:cNvSpPr/>
          <p:nvPr/>
        </p:nvSpPr>
        <p:spPr>
          <a:xfrm>
            <a:off x="3146972" y="5476635"/>
            <a:ext cx="252465" cy="23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 : chevron 29">
            <a:extLst>
              <a:ext uri="{FF2B5EF4-FFF2-40B4-BE49-F238E27FC236}">
                <a16:creationId xmlns:a16="http://schemas.microsoft.com/office/drawing/2014/main" id="{082DD6CE-11CB-4319-A557-5CE3F90AD5B5}"/>
              </a:ext>
            </a:extLst>
          </p:cNvPr>
          <p:cNvSpPr/>
          <p:nvPr/>
        </p:nvSpPr>
        <p:spPr>
          <a:xfrm>
            <a:off x="3209757" y="5531798"/>
            <a:ext cx="79347" cy="126398"/>
          </a:xfrm>
          <a:prstGeom prst="chevron">
            <a:avLst>
              <a:gd name="adj" fmla="val 4546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Flèche : chevron 30">
            <a:extLst>
              <a:ext uri="{FF2B5EF4-FFF2-40B4-BE49-F238E27FC236}">
                <a16:creationId xmlns:a16="http://schemas.microsoft.com/office/drawing/2014/main" id="{117E0480-62A3-4162-A5F9-8B6169A39D12}"/>
              </a:ext>
            </a:extLst>
          </p:cNvPr>
          <p:cNvSpPr/>
          <p:nvPr/>
        </p:nvSpPr>
        <p:spPr>
          <a:xfrm>
            <a:off x="3266228" y="5531798"/>
            <a:ext cx="79347" cy="126398"/>
          </a:xfrm>
          <a:prstGeom prst="chevron">
            <a:avLst>
              <a:gd name="adj" fmla="val 45461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633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0CBF61-035C-4A41-971E-A0DCA9EEE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B56C2-5A62-4402-AECE-6CEBA5638E6A}" type="datetime1">
              <a:rPr lang="fr-FR" smtClean="0"/>
              <a:t>26/05/2025</a:t>
            </a:fld>
            <a:endParaRPr lang="fr-FR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C27B00C-0E7F-4C66-BACE-753DF611B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ACD71-7749-414C-B2F8-3E30AF20E2EF}" type="slidenum">
              <a:rPr lang="fr-FR" smtClean="0"/>
              <a:t>7</a:t>
            </a:fld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F828408A-8E12-49D1-A443-B49E922AB49E}"/>
              </a:ext>
            </a:extLst>
          </p:cNvPr>
          <p:cNvSpPr txBox="1"/>
          <p:nvPr/>
        </p:nvSpPr>
        <p:spPr>
          <a:xfrm>
            <a:off x="1182972" y="3987276"/>
            <a:ext cx="47629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2044E"/>
              </a:buClr>
              <a:buFont typeface="Wingdings 2" panose="05020102010507070707" pitchFamily="18" charset="2"/>
              <a:buChar char="Ã"/>
            </a:pPr>
            <a:r>
              <a:rPr lang="fr-FR" sz="1600" b="1" dirty="0"/>
              <a:t>Tout salarié </a:t>
            </a:r>
            <a:r>
              <a:rPr lang="fr-FR" sz="1600" dirty="0"/>
              <a:t>d’une entreprise privée + 10 salariés</a:t>
            </a:r>
          </a:p>
          <a:p>
            <a:pPr marL="285750" indent="-285750">
              <a:buClr>
                <a:srgbClr val="F2044E"/>
              </a:buClr>
              <a:buFont typeface="Wingdings 2" panose="05020102010507070707" pitchFamily="18" charset="2"/>
              <a:buChar char="Ã"/>
            </a:pPr>
            <a:r>
              <a:rPr lang="fr-FR" sz="1600" dirty="0"/>
              <a:t>Personne seule </a:t>
            </a:r>
          </a:p>
          <a:p>
            <a:pPr marL="285750" indent="-285750">
              <a:buClr>
                <a:srgbClr val="F2044E"/>
              </a:buClr>
              <a:buFont typeface="Wingdings 2" panose="05020102010507070707" pitchFamily="18" charset="2"/>
              <a:buChar char="Ã"/>
            </a:pPr>
            <a:r>
              <a:rPr lang="fr-FR" sz="1600" dirty="0"/>
              <a:t>Famille monoparentale avec un enfant de </a:t>
            </a:r>
            <a:r>
              <a:rPr lang="fr-FR" sz="1400" dirty="0"/>
              <a:t>-</a:t>
            </a:r>
            <a:r>
              <a:rPr lang="fr-FR" sz="1600" dirty="0"/>
              <a:t> 6 ans</a:t>
            </a:r>
          </a:p>
          <a:p>
            <a:pPr marL="285750" indent="-285750">
              <a:buClr>
                <a:srgbClr val="F2044E"/>
              </a:buClr>
              <a:buFont typeface="Wingdings 2" panose="05020102010507070707" pitchFamily="18" charset="2"/>
              <a:buChar char="Ã"/>
            </a:pPr>
            <a:r>
              <a:rPr lang="fr-FR" sz="1600" dirty="0"/>
              <a:t>Jeune actif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F85A188-5D86-474C-8DE5-E78D47D81E5E}"/>
              </a:ext>
            </a:extLst>
          </p:cNvPr>
          <p:cNvSpPr/>
          <p:nvPr/>
        </p:nvSpPr>
        <p:spPr>
          <a:xfrm>
            <a:off x="794881" y="2328464"/>
            <a:ext cx="6926719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54" indent="-285750">
              <a:spcBef>
                <a:spcPts val="600"/>
              </a:spcBef>
              <a:buClr>
                <a:srgbClr val="F2044E"/>
              </a:buClr>
              <a:buFont typeface="Wingdings 2" panose="05020102010507070707" pitchFamily="18" charset="2"/>
              <a:buChar char="Ã"/>
            </a:pPr>
            <a:r>
              <a:rPr lang="fr-FR" sz="1600" dirty="0"/>
              <a:t>Logements entièrement meublés et équipés, le plus souvent alliés à des services hôteliers</a:t>
            </a:r>
          </a:p>
          <a:p>
            <a:pPr marL="639754" indent="-285750">
              <a:spcBef>
                <a:spcPts val="600"/>
              </a:spcBef>
              <a:buClr>
                <a:srgbClr val="F2044E"/>
              </a:buClr>
              <a:buFont typeface="Wingdings 2" panose="05020102010507070707" pitchFamily="18" charset="2"/>
              <a:buChar char="Ã"/>
            </a:pPr>
            <a:r>
              <a:rPr lang="fr-FR" sz="1600" dirty="0"/>
              <a:t>Résidences pour jeunes travailleurs, étudiantes ou personnes en difficultés.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833E807-3F10-49C0-A695-40A7D93B4301}"/>
              </a:ext>
            </a:extLst>
          </p:cNvPr>
          <p:cNvSpPr/>
          <p:nvPr/>
        </p:nvSpPr>
        <p:spPr>
          <a:xfrm>
            <a:off x="794881" y="1750966"/>
            <a:ext cx="1816779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7030A0"/>
              </a:buClr>
            </a:pPr>
            <a:r>
              <a:rPr lang="fr-FR" b="1" dirty="0">
                <a:solidFill>
                  <a:srgbClr val="002060"/>
                </a:solidFill>
              </a:rPr>
              <a:t>De quoi s’agit-il ?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D40B2E4-A643-46A4-B180-6D248DC30B49}"/>
              </a:ext>
            </a:extLst>
          </p:cNvPr>
          <p:cNvSpPr/>
          <p:nvPr/>
        </p:nvSpPr>
        <p:spPr>
          <a:xfrm>
            <a:off x="789271" y="3520462"/>
            <a:ext cx="1202060" cy="381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ts val="1200"/>
              </a:spcBef>
              <a:buClr>
                <a:srgbClr val="7030A0"/>
              </a:buClr>
            </a:pPr>
            <a:r>
              <a:rPr lang="fr-FR" b="1" dirty="0">
                <a:solidFill>
                  <a:srgbClr val="002060"/>
                </a:solidFill>
              </a:rPr>
              <a:t>Pour qui ?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B4269A7-AFF9-4769-93A9-6B6E9E43A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131" y="1133470"/>
            <a:ext cx="2233129" cy="2909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B08ED7BF-9403-4CEB-B66D-112A1FBA810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3292" y="143157"/>
            <a:ext cx="1647825" cy="295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" name="Connecteur droit 21">
            <a:extLst>
              <a:ext uri="{FF2B5EF4-FFF2-40B4-BE49-F238E27FC236}">
                <a16:creationId xmlns:a16="http://schemas.microsoft.com/office/drawing/2014/main" id="{81286293-368D-480E-A99D-8D861EC1F7E0}"/>
              </a:ext>
            </a:extLst>
          </p:cNvPr>
          <p:cNvCxnSpPr>
            <a:cxnSpLocks/>
          </p:cNvCxnSpPr>
          <p:nvPr/>
        </p:nvCxnSpPr>
        <p:spPr>
          <a:xfrm>
            <a:off x="1058499" y="1004764"/>
            <a:ext cx="11040632" cy="12907"/>
          </a:xfrm>
          <a:prstGeom prst="line">
            <a:avLst/>
          </a:prstGeom>
          <a:ln>
            <a:solidFill>
              <a:srgbClr val="6B2C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2">
            <a:extLst>
              <a:ext uri="{FF2B5EF4-FFF2-40B4-BE49-F238E27FC236}">
                <a16:creationId xmlns:a16="http://schemas.microsoft.com/office/drawing/2014/main" id="{971B70BB-EA08-40AD-9AAA-2970E50C26EB}"/>
              </a:ext>
            </a:extLst>
          </p:cNvPr>
          <p:cNvSpPr txBox="1">
            <a:spLocks/>
          </p:cNvSpPr>
          <p:nvPr/>
        </p:nvSpPr>
        <p:spPr>
          <a:xfrm>
            <a:off x="1592304" y="490529"/>
            <a:ext cx="7500990" cy="642941"/>
          </a:xfrm>
          <a:prstGeom prst="rect">
            <a:avLst/>
          </a:prstGeom>
        </p:spPr>
        <p:txBody>
          <a:bodyPr vert="horz" tIns="43200" bIns="72000" anchor="ctr" anchorCtr="0">
            <a:normAutofit/>
          </a:bodyPr>
          <a:lstStyle>
            <a:lvl1pPr marL="0" indent="0" algn="l" defTabSz="914400" rtl="0" eaLnBrk="1" latinLnBrk="0" hangingPunct="1">
              <a:lnSpc>
                <a:spcPts val="1800"/>
              </a:lnSpc>
              <a:spcBef>
                <a:spcPts val="0"/>
              </a:spcBef>
              <a:buClr>
                <a:srgbClr val="E0004D"/>
              </a:buClr>
              <a:buSzPct val="80000"/>
              <a:buFontTx/>
              <a:buNone/>
              <a:defRPr sz="2400" b="1" kern="1200" cap="all" baseline="0">
                <a:solidFill>
                  <a:srgbClr val="003F7A"/>
                </a:solidFill>
                <a:latin typeface="Calibri"/>
                <a:ea typeface="+mn-ea"/>
                <a:cs typeface="Calibri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rgbClr val="003F7A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rgbClr val="E0004D"/>
              </a:buClr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3000" dirty="0">
                <a:solidFill>
                  <a:srgbClr val="702F8A"/>
                </a:solidFill>
                <a:latin typeface="+mn-lt"/>
                <a:ea typeface="+mj-ea"/>
                <a:cs typeface="+mj-cs"/>
              </a:rPr>
              <a:t>LE LOGEMENT TEMPORAIRE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79FF76FB-52F5-41F7-9EDB-E027A7673976}"/>
              </a:ext>
            </a:extLst>
          </p:cNvPr>
          <p:cNvSpPr txBox="1"/>
          <p:nvPr/>
        </p:nvSpPr>
        <p:spPr>
          <a:xfrm>
            <a:off x="789271" y="5099072"/>
            <a:ext cx="904799" cy="38177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>
              <a:lnSpc>
                <a:spcPct val="110000"/>
              </a:lnSpc>
              <a:spcBef>
                <a:spcPts val="1200"/>
              </a:spcBef>
              <a:buClr>
                <a:srgbClr val="7030A0"/>
              </a:buClr>
              <a:defRPr b="1">
                <a:solidFill>
                  <a:srgbClr val="002060"/>
                </a:solidFill>
              </a:defRPr>
            </a:lvl1pPr>
          </a:lstStyle>
          <a:p>
            <a:r>
              <a:rPr lang="fr-FR" dirty="0"/>
              <a:t>Process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F3D54F8E-856D-4DE0-9E41-8794756311E9}"/>
              </a:ext>
            </a:extLst>
          </p:cNvPr>
          <p:cNvSpPr txBox="1"/>
          <p:nvPr/>
        </p:nvSpPr>
        <p:spPr>
          <a:xfrm>
            <a:off x="1058499" y="5545459"/>
            <a:ext cx="8797882" cy="747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285750" indent="-285750">
              <a:buClr>
                <a:srgbClr val="F2044E"/>
              </a:buClr>
              <a:buFont typeface="Wingdings 2" panose="05020102010507070707" pitchFamily="18" charset="2"/>
              <a:buChar char="Ã"/>
              <a:defRPr sz="1600" b="1"/>
            </a:lvl1pPr>
          </a:lstStyle>
          <a:p>
            <a:pPr marL="0" marR="3258" indent="0">
              <a:lnSpc>
                <a:spcPct val="101800"/>
              </a:lnSpc>
              <a:buNone/>
            </a:pP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Lancement de la nouvelle plateforme LT à compter du 12 mai 2025 directement accessible via le site 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  <a:hlinkClick r:id="rId5"/>
              </a:rPr>
              <a:t>www.actionlogement.fr</a:t>
            </a:r>
            <a:r>
              <a:rPr lang="fr-FR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dans la partie « Trouver un logement »</a:t>
            </a:r>
          </a:p>
          <a:p>
            <a:pPr marL="0" indent="0">
              <a:buNone/>
            </a:pPr>
            <a:r>
              <a:rPr lang="fr-FR" sz="14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449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601BFBEA-604E-9FEB-4121-50FB7AB0E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805" y="2329500"/>
            <a:ext cx="762002" cy="762002"/>
          </a:xfrm>
          <a:prstGeom prst="rect">
            <a:avLst/>
          </a:prstGeom>
        </p:spPr>
      </p:pic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2BCA544-A64C-6B00-3F84-358945094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6264" y="3026269"/>
            <a:ext cx="5526649" cy="2381752"/>
          </a:xfrm>
        </p:spPr>
        <p:txBody>
          <a:bodyPr>
            <a:normAutofit/>
          </a:bodyPr>
          <a:lstStyle/>
          <a:p>
            <a:r>
              <a:rPr lang="fr-FR" dirty="0"/>
              <a:t>Accessible aux </a:t>
            </a:r>
            <a:r>
              <a:rPr lang="fr-FR" b="1" dirty="0"/>
              <a:t>salariés de plus de 30 ans</a:t>
            </a:r>
            <a:r>
              <a:rPr lang="fr-FR" dirty="0"/>
              <a:t> (selon situation et ressources) et aux </a:t>
            </a:r>
            <a:r>
              <a:rPr lang="fr-FR" b="1" dirty="0"/>
              <a:t>jeunes entre 18 et 30 ans </a:t>
            </a:r>
          </a:p>
          <a:p>
            <a:r>
              <a:rPr lang="fr-FR" dirty="0"/>
              <a:t>Une durée de garantie sur </a:t>
            </a:r>
            <a:r>
              <a:rPr lang="fr-FR" b="1" dirty="0"/>
              <a:t>la totalité du bail </a:t>
            </a:r>
          </a:p>
          <a:p>
            <a:r>
              <a:rPr lang="fr-FR" b="1" dirty="0"/>
              <a:t>Jusqu’à 36 mensualités </a:t>
            </a:r>
            <a:r>
              <a:rPr lang="fr-FR" dirty="0"/>
              <a:t>impayées prises en charge*</a:t>
            </a:r>
          </a:p>
          <a:p>
            <a:r>
              <a:rPr lang="fr-FR" b="1" dirty="0"/>
              <a:t>Plus fiable qu’une personne physique</a:t>
            </a:r>
            <a:r>
              <a:rPr lang="fr-FR" dirty="0"/>
              <a:t>, car assuré par Action Logement</a:t>
            </a:r>
          </a:p>
          <a:p>
            <a:r>
              <a:rPr lang="fr-FR" dirty="0"/>
              <a:t>Inscription sur le site </a:t>
            </a:r>
            <a:r>
              <a:rPr lang="fr-FR" b="1" dirty="0">
                <a:solidFill>
                  <a:srgbClr val="702F8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visale.fr</a:t>
            </a:r>
            <a:r>
              <a:rPr lang="fr-FR" b="1" dirty="0">
                <a:solidFill>
                  <a:srgbClr val="702F8A"/>
                </a:solidFill>
              </a:rPr>
              <a:t> </a:t>
            </a:r>
            <a:r>
              <a:rPr lang="fr-FR" dirty="0"/>
              <a:t>pour l’obtention d’un visa avant signature du bail </a:t>
            </a:r>
          </a:p>
          <a:p>
            <a:r>
              <a:rPr lang="fr-FR" dirty="0"/>
              <a:t>Test d’éligibilité sur le site actionlogement.fr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0AD3F40B-FBBB-7D48-38C5-387BE1BC6F4C}"/>
              </a:ext>
            </a:extLst>
          </p:cNvPr>
          <p:cNvGrpSpPr/>
          <p:nvPr/>
        </p:nvGrpSpPr>
        <p:grpSpPr>
          <a:xfrm>
            <a:off x="7786166" y="2376764"/>
            <a:ext cx="519142" cy="630249"/>
            <a:chOff x="8910116" y="2071964"/>
            <a:chExt cx="519142" cy="630249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488E698D-3627-DC9C-2CC6-4843BCD2293A}"/>
                </a:ext>
              </a:extLst>
            </p:cNvPr>
            <p:cNvSpPr/>
            <p:nvPr/>
          </p:nvSpPr>
          <p:spPr>
            <a:xfrm>
              <a:off x="8910116" y="2071964"/>
              <a:ext cx="519142" cy="519142"/>
            </a:xfrm>
            <a:prstGeom prst="ellipse">
              <a:avLst/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7136898-8EB9-EEB1-E962-47C1E2A9D891}"/>
                </a:ext>
              </a:extLst>
            </p:cNvPr>
            <p:cNvSpPr txBox="1"/>
            <p:nvPr/>
          </p:nvSpPr>
          <p:spPr>
            <a:xfrm>
              <a:off x="8941087" y="2326276"/>
              <a:ext cx="457200" cy="37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44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B6BD29F0-C8F1-422D-9E75-CAC2B556A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260" y="365126"/>
            <a:ext cx="11383481" cy="540000"/>
          </a:xfrm>
        </p:spPr>
        <p:txBody>
          <a:bodyPr/>
          <a:lstStyle/>
          <a:p>
            <a:r>
              <a:rPr lang="fr-FR"/>
              <a:t>LA RECHERCHE D’UN LOGEMENT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1F800380-CBA6-4548-BD40-47B825DEE0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761771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UN ACCÈS AU LOGEMENT SIMPLIFIÉ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702F8A"/>
                </a:solidFill>
              </a:rPr>
              <a:t>AVEC </a:t>
            </a:r>
            <a:r>
              <a:rPr lang="fr-FR" b="1">
                <a:solidFill>
                  <a:srgbClr val="702F8A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VISALE</a:t>
            </a:r>
            <a:endParaRPr lang="fr-FR">
              <a:solidFill>
                <a:srgbClr val="702F8A"/>
              </a:solidFill>
            </a:endParaRP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D8A5F334-F0A3-4676-A06B-69D3725D42E7}"/>
              </a:ext>
            </a:extLst>
          </p:cNvPr>
          <p:cNvSpPr txBox="1">
            <a:spLocks/>
          </p:cNvSpPr>
          <p:nvPr/>
        </p:nvSpPr>
        <p:spPr>
          <a:xfrm>
            <a:off x="2006265" y="2376764"/>
            <a:ext cx="4812874" cy="761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sz="1700" b="1">
                <a:solidFill>
                  <a:srgbClr val="702F8A"/>
                </a:solidFill>
              </a:rPr>
              <a:t>UN GARANT 100 % GRATUIT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sz="1700">
                <a:solidFill>
                  <a:srgbClr val="702F8A"/>
                </a:solidFill>
              </a:rPr>
              <a:t>POUR LOUER DANS LE PARC PRIVÉ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57808A-E12D-4CAD-82A6-03EDF887ECC2}"/>
              </a:ext>
            </a:extLst>
          </p:cNvPr>
          <p:cNvSpPr/>
          <p:nvPr/>
        </p:nvSpPr>
        <p:spPr>
          <a:xfrm>
            <a:off x="2024742" y="5607059"/>
            <a:ext cx="4274462" cy="376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1100"/>
              </a:lnSpc>
              <a:spcAft>
                <a:spcPts val="0"/>
              </a:spcAft>
              <a:defRPr/>
            </a:pPr>
            <a:r>
              <a:rPr lang="fr-FR" altLang="fr-FR" sz="1100" i="1" kern="900" spc="9">
                <a:cs typeface="Expletus Sans"/>
              </a:rPr>
              <a:t>*</a:t>
            </a:r>
            <a:r>
              <a:rPr lang="fr-FR" sz="1100"/>
              <a:t> Dans la limite de 9 mois pour les étudiants et alternants qui entrent</a:t>
            </a:r>
            <a:br>
              <a:rPr lang="fr-FR" sz="1100"/>
            </a:br>
            <a:r>
              <a:rPr lang="fr-FR" sz="1100"/>
              <a:t>dans un logement du parc social</a:t>
            </a:r>
            <a:endParaRPr lang="fr-FR" sz="1100" i="1"/>
          </a:p>
        </p:txBody>
      </p:sp>
      <p:sp>
        <p:nvSpPr>
          <p:cNvPr id="22" name="Rectangle 21">
            <a:hlinkClick r:id="rId4"/>
            <a:extLst>
              <a:ext uri="{FF2B5EF4-FFF2-40B4-BE49-F238E27FC236}">
                <a16:creationId xmlns:a16="http://schemas.microsoft.com/office/drawing/2014/main" id="{A78573EC-8D15-4EDB-869B-79E65BA6E0AA}"/>
              </a:ext>
            </a:extLst>
          </p:cNvPr>
          <p:cNvSpPr/>
          <p:nvPr/>
        </p:nvSpPr>
        <p:spPr>
          <a:xfrm>
            <a:off x="8045736" y="2631076"/>
            <a:ext cx="2908013" cy="2153359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21D1038-F351-44E7-8C15-F798372E5758}"/>
              </a:ext>
            </a:extLst>
          </p:cNvPr>
          <p:cNvSpPr txBox="1"/>
          <p:nvPr/>
        </p:nvSpPr>
        <p:spPr>
          <a:xfrm>
            <a:off x="8045737" y="3473112"/>
            <a:ext cx="2908012" cy="117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702F8A"/>
                </a:solidFill>
              </a:rPr>
              <a:t>BON À SAVOIR ! </a:t>
            </a:r>
          </a:p>
          <a:p>
            <a:pPr algn="ctr">
              <a:lnSpc>
                <a:spcPts val="1400"/>
              </a:lnSpc>
            </a:pPr>
            <a:r>
              <a:rPr lang="fr-FR" sz="1400">
                <a:solidFill>
                  <a:srgbClr val="702F8A"/>
                </a:solidFill>
              </a:rPr>
              <a:t>La garantie </a:t>
            </a:r>
            <a:r>
              <a:rPr lang="fr-FR" sz="1400" err="1">
                <a:solidFill>
                  <a:srgbClr val="702F8A"/>
                </a:solidFill>
              </a:rPr>
              <a:t>Visale</a:t>
            </a:r>
            <a:r>
              <a:rPr lang="fr-FR" sz="1400">
                <a:solidFill>
                  <a:srgbClr val="702F8A"/>
                </a:solidFill>
              </a:rPr>
              <a:t> est ouverte aux  étudiants ou alternants, pour tous types de logements (parc privé, social et assimilé), et aux jeunes de 30 ans au plus, en structures collectives.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893F37B4-0018-4FEC-8B69-427F85A3AD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57" y="2514339"/>
            <a:ext cx="963170" cy="1036322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81965794-3CA1-4627-AABD-122C0B7161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663">
            <a:off x="3776781" y="1405226"/>
            <a:ext cx="548380" cy="38006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A6DA32A2-5BC5-443C-9F84-826B88FA71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07" y="1437701"/>
            <a:ext cx="334421" cy="334421"/>
          </a:xfrm>
          <a:prstGeom prst="rect">
            <a:avLst/>
          </a:prstGeom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68A33B3F-E80C-4E3A-9688-36A318503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8732" y="693931"/>
            <a:ext cx="3028950" cy="1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94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FF434D4-2369-A959-DF40-37A32EF306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58" y="2151063"/>
            <a:ext cx="762002" cy="76200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39912DE-007D-DB7A-1ACF-A7E51A386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S’INSTALLER DANS SON LOGEMENT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E18C453A-B204-D4F9-0A33-4BE225D50183}"/>
              </a:ext>
            </a:extLst>
          </p:cNvPr>
          <p:cNvSpPr txBox="1">
            <a:spLocks/>
          </p:cNvSpPr>
          <p:nvPr/>
        </p:nvSpPr>
        <p:spPr>
          <a:xfrm>
            <a:off x="2006265" y="2423846"/>
            <a:ext cx="4586124" cy="7617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fr-FR" sz="1800" kern="1200">
                <a:solidFill>
                  <a:srgbClr val="003F7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sz="1700" b="1">
                <a:solidFill>
                  <a:srgbClr val="702F8A"/>
                </a:solidFill>
              </a:rPr>
              <a:t>LE FINANCEMENT GRATUIT</a:t>
            </a:r>
            <a:br>
              <a:rPr lang="fr-FR" sz="1700">
                <a:solidFill>
                  <a:srgbClr val="702F8A"/>
                </a:solidFill>
              </a:rPr>
            </a:br>
            <a:r>
              <a:rPr lang="fr-FR" sz="1700">
                <a:solidFill>
                  <a:srgbClr val="702F8A"/>
                </a:solidFill>
              </a:rPr>
              <a:t>DU DÉPÔT DE GARANTIE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42BCA544-A64C-6B00-3F84-3589450940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06264" y="3230108"/>
            <a:ext cx="5369895" cy="1415055"/>
          </a:xfrm>
        </p:spPr>
        <p:txBody>
          <a:bodyPr>
            <a:normAutofit/>
          </a:bodyPr>
          <a:lstStyle/>
          <a:p>
            <a:r>
              <a:rPr lang="fr-FR" dirty="0"/>
              <a:t>Un </a:t>
            </a:r>
            <a:r>
              <a:rPr lang="fr-FR" b="1" dirty="0"/>
              <a:t>prêt sans frais ni intérêt </a:t>
            </a:r>
            <a:r>
              <a:rPr lang="fr-FR" dirty="0"/>
              <a:t>pour financer le dépôt de garantie demandé par votre propriétaire à l’entrée dans le logement</a:t>
            </a:r>
          </a:p>
          <a:p>
            <a:r>
              <a:rPr lang="fr-FR" dirty="0"/>
              <a:t>Demande à </a:t>
            </a:r>
            <a:r>
              <a:rPr lang="fr-FR" b="1" dirty="0"/>
              <a:t>effectuer jusqu’à 2 mois après l’entrée</a:t>
            </a:r>
            <a:br>
              <a:rPr lang="fr-FR" b="1" dirty="0"/>
            </a:br>
            <a:r>
              <a:rPr lang="fr-FR" b="1" dirty="0"/>
              <a:t>dans le logement</a:t>
            </a:r>
          </a:p>
          <a:p>
            <a:r>
              <a:rPr lang="fr-FR" dirty="0"/>
              <a:t>Test d’éligibilité sur le site actionlogement.fr</a:t>
            </a:r>
          </a:p>
          <a:p>
            <a:pPr marL="0" indent="0">
              <a:buNone/>
            </a:pPr>
            <a:endParaRPr lang="fr-FR" b="1" dirty="0"/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3B621B-EC41-5A37-EEFE-883922FD9F51}"/>
              </a:ext>
            </a:extLst>
          </p:cNvPr>
          <p:cNvGrpSpPr/>
          <p:nvPr/>
        </p:nvGrpSpPr>
        <p:grpSpPr>
          <a:xfrm>
            <a:off x="7786166" y="2376764"/>
            <a:ext cx="519142" cy="630249"/>
            <a:chOff x="8910116" y="2071964"/>
            <a:chExt cx="519142" cy="630249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C95B1B27-61ED-F03F-B777-143D06A39CED}"/>
                </a:ext>
              </a:extLst>
            </p:cNvPr>
            <p:cNvSpPr/>
            <p:nvPr/>
          </p:nvSpPr>
          <p:spPr>
            <a:xfrm>
              <a:off x="8910116" y="2071964"/>
              <a:ext cx="519142" cy="519142"/>
            </a:xfrm>
            <a:prstGeom prst="ellipse">
              <a:avLst/>
            </a:prstGeom>
            <a:solidFill>
              <a:srgbClr val="702F8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0DDF53A3-2669-8386-8A52-59CFCA672A10}"/>
                </a:ext>
              </a:extLst>
            </p:cNvPr>
            <p:cNvSpPr txBox="1"/>
            <p:nvPr/>
          </p:nvSpPr>
          <p:spPr>
            <a:xfrm>
              <a:off x="8941087" y="2326276"/>
              <a:ext cx="457200" cy="3759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fr-FR" sz="4400">
                  <a:solidFill>
                    <a:schemeClr val="bg1"/>
                  </a:solidFill>
                </a:rPr>
                <a:t>+</a:t>
              </a:r>
            </a:p>
          </p:txBody>
        </p:sp>
      </p:grpSp>
      <p:sp>
        <p:nvSpPr>
          <p:cNvPr id="17" name="Titre 1">
            <a:extLst>
              <a:ext uri="{FF2B5EF4-FFF2-40B4-BE49-F238E27FC236}">
                <a16:creationId xmlns:a16="http://schemas.microsoft.com/office/drawing/2014/main" id="{BB24EA1F-B00D-499B-BFBF-6344102CC877}"/>
              </a:ext>
            </a:extLst>
          </p:cNvPr>
          <p:cNvSpPr txBox="1">
            <a:spLocks/>
          </p:cNvSpPr>
          <p:nvPr/>
        </p:nvSpPr>
        <p:spPr bwMode="auto">
          <a:xfrm>
            <a:off x="2053784" y="4990272"/>
            <a:ext cx="5018173" cy="477078"/>
          </a:xfrm>
          <a:prstGeom prst="rect">
            <a:avLst/>
          </a:prstGeom>
          <a:noFill/>
          <a:ln w="1270">
            <a:solidFill>
              <a:srgbClr val="702F8A">
                <a:alpha val="50000"/>
              </a:srgbClr>
            </a:solidFill>
          </a:ln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ts val="1300"/>
              </a:lnSpc>
              <a:spcAft>
                <a:spcPts val="0"/>
              </a:spcAft>
              <a:defRPr/>
            </a:pPr>
            <a:r>
              <a:rPr lang="fr-FR" sz="1400" b="1" kern="900">
                <a:latin typeface="+mn-lt"/>
                <a:cs typeface="Expletus Sans Medium"/>
              </a:rPr>
              <a:t>Un crédit vous engage et doit être remboursé. </a:t>
            </a:r>
          </a:p>
          <a:p>
            <a:pPr algn="l" fontAlgn="auto">
              <a:lnSpc>
                <a:spcPts val="1300"/>
              </a:lnSpc>
              <a:spcAft>
                <a:spcPts val="0"/>
              </a:spcAft>
              <a:defRPr/>
            </a:pPr>
            <a:r>
              <a:rPr lang="fr-FR" sz="1400" b="1" kern="900">
                <a:latin typeface="+mn-lt"/>
                <a:cs typeface="Expletus Sans Medium"/>
              </a:rPr>
              <a:t>Vérifiez vos capacités de remboursement avant de vous engager</a:t>
            </a:r>
            <a:r>
              <a:rPr lang="fr-FR" sz="1200" i="1" kern="900">
                <a:latin typeface="+mn-lt"/>
                <a:cs typeface="Expletus Sans Medium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05AC626-C7C6-427F-57BD-A188B131F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157" y="2514339"/>
            <a:ext cx="963170" cy="1036322"/>
          </a:xfrm>
          <a:prstGeom prst="rect">
            <a:avLst/>
          </a:prstGeom>
        </p:spPr>
      </p:pic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BD07498F-74DE-42D3-A4DD-3AE51D1C4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4260" y="1145406"/>
            <a:ext cx="11383482" cy="761771"/>
          </a:xfrm>
        </p:spPr>
        <p:txBody>
          <a:bodyPr>
            <a:normAutofit/>
          </a:bodyPr>
          <a:lstStyle/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/>
              <a:t>UN ALLÈGEMENT DE VOS DÉPENSES</a:t>
            </a:r>
          </a:p>
          <a:p>
            <a:pPr>
              <a:lnSpc>
                <a:spcPts val="1800"/>
              </a:lnSpc>
              <a:spcBef>
                <a:spcPts val="0"/>
              </a:spcBef>
            </a:pPr>
            <a:r>
              <a:rPr lang="fr-FR" b="1">
                <a:solidFill>
                  <a:srgbClr val="702F8A"/>
                </a:solidFill>
              </a:rPr>
              <a:t>AVEC </a:t>
            </a:r>
            <a:r>
              <a:rPr lang="fr-FR" b="1">
                <a:solidFill>
                  <a:srgbClr val="702F8A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L’AVANCE LOCA-PASS</a:t>
            </a:r>
            <a:r>
              <a:rPr lang="fr-FR" b="1" baseline="30000">
                <a:solidFill>
                  <a:srgbClr val="702F8A"/>
                </a:solidFill>
                <a:latin typeface="Abel" panose="02000506030000020004" pitchFamily="2" charset="0"/>
              </a:rPr>
              <a:t>®</a:t>
            </a:r>
            <a:endParaRPr lang="fr-FR" b="1" baseline="30000">
              <a:solidFill>
                <a:srgbClr val="702F8A"/>
              </a:solidFill>
            </a:endParaRPr>
          </a:p>
          <a:p>
            <a:pPr>
              <a:lnSpc>
                <a:spcPts val="1800"/>
              </a:lnSpc>
              <a:spcBef>
                <a:spcPts val="0"/>
              </a:spcBef>
            </a:pPr>
            <a:endParaRPr lang="fr-FR"/>
          </a:p>
        </p:txBody>
      </p:sp>
      <p:sp>
        <p:nvSpPr>
          <p:cNvPr id="18" name="Rectangle 17">
            <a:hlinkClick r:id="rId5"/>
            <a:extLst>
              <a:ext uri="{FF2B5EF4-FFF2-40B4-BE49-F238E27FC236}">
                <a16:creationId xmlns:a16="http://schemas.microsoft.com/office/drawing/2014/main" id="{A735CEF4-3E38-4493-B482-0303A887744C}"/>
              </a:ext>
            </a:extLst>
          </p:cNvPr>
          <p:cNvSpPr/>
          <p:nvPr/>
        </p:nvSpPr>
        <p:spPr>
          <a:xfrm>
            <a:off x="8045736" y="2631077"/>
            <a:ext cx="2908013" cy="2190306"/>
          </a:xfrm>
          <a:prstGeom prst="rect">
            <a:avLst/>
          </a:prstGeom>
          <a:solidFill>
            <a:srgbClr val="9363C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2B6B2CF7-848E-4DB3-AA68-BFA5A37A2571}"/>
              </a:ext>
            </a:extLst>
          </p:cNvPr>
          <p:cNvSpPr txBox="1"/>
          <p:nvPr/>
        </p:nvSpPr>
        <p:spPr>
          <a:xfrm>
            <a:off x="8045737" y="3473112"/>
            <a:ext cx="2908012" cy="1172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fr-FR" sz="1400" b="1">
                <a:solidFill>
                  <a:srgbClr val="702F8A"/>
                </a:solidFill>
              </a:rPr>
              <a:t>BON À SAVOIR ! </a:t>
            </a:r>
          </a:p>
          <a:p>
            <a:pPr algn="ctr">
              <a:lnSpc>
                <a:spcPts val="1400"/>
              </a:lnSpc>
            </a:pPr>
            <a:r>
              <a:rPr lang="fr-FR" sz="1400">
                <a:solidFill>
                  <a:srgbClr val="702F8A"/>
                </a:solidFill>
              </a:rPr>
              <a:t>Accessible également aux étudiants boursiers d’État ou aux étudiants pouvant justifier d’une expérience professionnelle cumulée d’au moins</a:t>
            </a:r>
            <a:br>
              <a:rPr lang="fr-FR" sz="1400">
                <a:solidFill>
                  <a:srgbClr val="702F8A"/>
                </a:solidFill>
              </a:rPr>
            </a:br>
            <a:r>
              <a:rPr lang="fr-FR" sz="1400">
                <a:solidFill>
                  <a:srgbClr val="702F8A"/>
                </a:solidFill>
              </a:rPr>
              <a:t>3 mois dans les 6 derniers mois.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705AAA39-BF93-475D-A241-D98FD0020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663">
            <a:off x="3813725" y="1405226"/>
            <a:ext cx="548380" cy="380064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F50E6A44-7F74-4E11-B997-E9E30B0D20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51" y="1437701"/>
            <a:ext cx="334421" cy="334421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A7C5E61A-5380-4F63-9B9B-941C52B8D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742620" y="705050"/>
            <a:ext cx="3028950" cy="11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121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ADCE60A5AFFB4FAFA1ABD5E17E8B36" ma:contentTypeVersion="16" ma:contentTypeDescription="Crée un document." ma:contentTypeScope="" ma:versionID="2ef0cf7ba8d0b27cde3db944dcff1b24">
  <xsd:schema xmlns:xsd="http://www.w3.org/2001/XMLSchema" xmlns:xs="http://www.w3.org/2001/XMLSchema" xmlns:p="http://schemas.microsoft.com/office/2006/metadata/properties" xmlns:ns2="f4b86cd0-f4e2-45aa-a9e2-63e08770a482" xmlns:ns3="bf48a81b-e3ae-49ff-a606-c7375f820699" targetNamespace="http://schemas.microsoft.com/office/2006/metadata/properties" ma:root="true" ma:fieldsID="3f5e55438644e14455e65d5de3de027e" ns2:_="" ns3:_="">
    <xsd:import namespace="f4b86cd0-f4e2-45aa-a9e2-63e08770a482"/>
    <xsd:import namespace="bf48a81b-e3ae-49ff-a606-c7375f8206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86cd0-f4e2-45aa-a9e2-63e08770a4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1e837fc5-2318-45df-8330-0d7449b35a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48a81b-e3ae-49ff-a606-c7375f82069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728939e-cf80-40f2-9027-d672d4af041d}" ma:internalName="TaxCatchAll" ma:showField="CatchAllData" ma:web="bf48a81b-e3ae-49ff-a606-c7375f8206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913D04-5C35-4696-8723-33A1AC41ABBB}">
  <ds:schemaRefs>
    <ds:schemaRef ds:uri="bf48a81b-e3ae-49ff-a606-c7375f820699"/>
    <ds:schemaRef ds:uri="f4b86cd0-f4e2-45aa-a9e2-63e08770a48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BEC99ADD-439C-4F85-BA3D-8D45A7A0406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1463</Words>
  <Application>Microsoft Office PowerPoint</Application>
  <PresentationFormat>Grand écran</PresentationFormat>
  <Paragraphs>193</Paragraphs>
  <Slides>20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31" baseType="lpstr">
      <vt:lpstr>Abel</vt:lpstr>
      <vt:lpstr>Expletus Sans</vt:lpstr>
      <vt:lpstr>Lucida Grande</vt:lpstr>
      <vt:lpstr>Arial</vt:lpstr>
      <vt:lpstr>Calibri</vt:lpstr>
      <vt:lpstr>Calibri Light</vt:lpstr>
      <vt:lpstr>Century Gothic</vt:lpstr>
      <vt:lpstr>Wingdings</vt:lpstr>
      <vt:lpstr>Wingdings 2</vt:lpstr>
      <vt:lpstr>Wingdings 3</vt:lpstr>
      <vt:lpstr>Thème Office</vt:lpstr>
      <vt:lpstr>Vous avez un projet logement ?      </vt:lpstr>
      <vt:lpstr>SOMMAIRE</vt:lpstr>
      <vt:lpstr>TROUVER UN LOGEMENT</vt:lpstr>
      <vt:lpstr>LA RECHERCHE D’UN LOGEMENT</vt:lpstr>
      <vt:lpstr>AL’IN – LES ÉTAPES D’UNE DEMANDE</vt:lpstr>
      <vt:lpstr>Présentation PowerPoint</vt:lpstr>
      <vt:lpstr>Présentation PowerPoint</vt:lpstr>
      <vt:lpstr>LA RECHERCHE D’UN LOGEMENT</vt:lpstr>
      <vt:lpstr>S’INSTALLER DANS SON LOGEMENT</vt:lpstr>
      <vt:lpstr>S’INSTALLER DANS SON LOGEMENT</vt:lpstr>
      <vt:lpstr>ACHETER UN BIEN IMMOBILIER</vt:lpstr>
      <vt:lpstr>ACHETER UN BIEN IMMOBILIER</vt:lpstr>
      <vt:lpstr>ACHETER UN BIEN IMMOBILIER</vt:lpstr>
      <vt:lpstr>FINANCER DES TRAVAUX</vt:lpstr>
      <vt:lpstr>FINANCER DES TRAVAUX</vt:lpstr>
      <vt:lpstr>FAIRE FACE À UNE DIFFICULTÉ LOGEMENT</vt:lpstr>
      <vt:lpstr>FAIRE FACE À UNE DIFFICULTÉ LOGEMENT</vt:lpstr>
      <vt:lpstr>RESTONS EN CONTACT ! </vt:lpstr>
      <vt:lpstr>NOUS CONTACTER </vt:lpstr>
      <vt:lpstr>Votre avis nous intéresse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Clemence DUBOIS</dc:creator>
  <cp:lastModifiedBy>Veronique CEZILLY</cp:lastModifiedBy>
  <cp:revision>1</cp:revision>
  <dcterms:created xsi:type="dcterms:W3CDTF">2022-08-10T15:11:58Z</dcterms:created>
  <dcterms:modified xsi:type="dcterms:W3CDTF">2025-05-26T12:29:01Z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77d40fb-554b-4dd3-bbeb-f408eac3a163_Enabled">
    <vt:lpwstr>true</vt:lpwstr>
  </property>
  <property fmtid="{D5CDD505-2E9C-101B-9397-08002B2CF9AE}" pid="3" name="MSIP_Label_d77d40fb-554b-4dd3-bbeb-f408eac3a163_SetDate">
    <vt:lpwstr>2025-05-26T12:29:00Z</vt:lpwstr>
  </property>
  <property fmtid="{D5CDD505-2E9C-101B-9397-08002B2CF9AE}" pid="4" name="MSIP_Label_d77d40fb-554b-4dd3-bbeb-f408eac3a163_Method">
    <vt:lpwstr>Privileged</vt:lpwstr>
  </property>
  <property fmtid="{D5CDD505-2E9C-101B-9397-08002B2CF9AE}" pid="5" name="MSIP_Label_d77d40fb-554b-4dd3-bbeb-f408eac3a163_Name">
    <vt:lpwstr>CFRNOTAPP</vt:lpwstr>
  </property>
  <property fmtid="{D5CDD505-2E9C-101B-9397-08002B2CF9AE}" pid="6" name="MSIP_Label_d77d40fb-554b-4dd3-bbeb-f408eac3a163_SiteId">
    <vt:lpwstr>e0fd434d-ba64-497b-90d2-859c472e1a92</vt:lpwstr>
  </property>
  <property fmtid="{D5CDD505-2E9C-101B-9397-08002B2CF9AE}" pid="7" name="MSIP_Label_d77d40fb-554b-4dd3-bbeb-f408eac3a163_ActionId">
    <vt:lpwstr>a76ff614-bc7d-4bc6-986f-c77c1cc5af07</vt:lpwstr>
  </property>
  <property fmtid="{D5CDD505-2E9C-101B-9397-08002B2CF9AE}" pid="8" name="MSIP_Label_d77d40fb-554b-4dd3-bbeb-f408eac3a163_ContentBits">
    <vt:lpwstr>0</vt:lpwstr>
  </property>
</Properties>
</file>